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35"/>
  </p:notesMasterIdLst>
  <p:sldIdLst>
    <p:sldId id="256" r:id="rId2"/>
    <p:sldId id="301" r:id="rId3"/>
    <p:sldId id="257" r:id="rId4"/>
    <p:sldId id="258" r:id="rId5"/>
    <p:sldId id="275" r:id="rId6"/>
    <p:sldId id="259" r:id="rId7"/>
    <p:sldId id="260" r:id="rId8"/>
    <p:sldId id="278" r:id="rId9"/>
    <p:sldId id="261" r:id="rId10"/>
    <p:sldId id="279" r:id="rId11"/>
    <p:sldId id="262" r:id="rId12"/>
    <p:sldId id="263" r:id="rId13"/>
    <p:sldId id="265" r:id="rId14"/>
    <p:sldId id="280" r:id="rId15"/>
    <p:sldId id="266" r:id="rId16"/>
    <p:sldId id="267" r:id="rId17"/>
    <p:sldId id="268" r:id="rId18"/>
    <p:sldId id="269" r:id="rId19"/>
    <p:sldId id="285" r:id="rId20"/>
    <p:sldId id="281" r:id="rId21"/>
    <p:sldId id="282" r:id="rId22"/>
    <p:sldId id="283" r:id="rId23"/>
    <p:sldId id="295" r:id="rId24"/>
    <p:sldId id="298" r:id="rId25"/>
    <p:sldId id="297" r:id="rId26"/>
    <p:sldId id="294" r:id="rId27"/>
    <p:sldId id="292" r:id="rId28"/>
    <p:sldId id="299" r:id="rId29"/>
    <p:sldId id="271" r:id="rId30"/>
    <p:sldId id="272" r:id="rId31"/>
    <p:sldId id="296" r:id="rId32"/>
    <p:sldId id="300" r:id="rId33"/>
    <p:sldId id="274" r:id="rId34"/>
  </p:sldIdLst>
  <p:sldSz cx="12192000" cy="6858000"/>
  <p:notesSz cx="6858000" cy="9144000"/>
  <p:embeddedFontLst>
    <p:embeddedFont>
      <p:font typeface="Economica" panose="02000506040000020004" pitchFamily="2" charset="77"/>
      <p:regular r:id="rId36"/>
      <p:bold r:id="rId37"/>
      <p:italic r:id="rId38"/>
      <p:boldItalic r:id="rId39"/>
    </p:embeddedFont>
    <p:embeddedFont>
      <p:font typeface="Quicksand" pitchFamily="2" charset="77"/>
      <p:regular r:id="rId40"/>
      <p:bold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8" roundtripDataSignature="AMtx7mi89tSsS2gJZhtUKVBlOmZBxrZuD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7671"/>
  </p:normalViewPr>
  <p:slideViewPr>
    <p:cSldViewPr snapToGrid="0">
      <p:cViewPr varScale="1">
        <p:scale>
          <a:sx n="106" d="100"/>
          <a:sy n="106" d="100"/>
        </p:scale>
        <p:origin x="12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8" Type="http://customschemas.google.com/relationships/presentationmetadata" Target="meta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6.png>
</file>

<file path=ppt/media/image17.gif>
</file>

<file path=ppt/media/image18.png>
</file>

<file path=ppt/media/image19.png>
</file>

<file path=ppt/media/image2.png>
</file>

<file path=ppt/media/image20.png>
</file>

<file path=ppt/media/image25.png>
</file>

<file path=ppt/media/image26.png>
</file>

<file path=ppt/media/image27.png>
</file>

<file path=ppt/media/image29.png>
</file>

<file path=ppt/media/image3.jpg>
</file>

<file path=ppt/media/image30.png>
</file>

<file path=ppt/media/image31.png>
</file>

<file path=ppt/media/image32.png>
</file>

<file path=ppt/media/image33.png>
</file>

<file path=ppt/media/image34.png>
</file>

<file path=ppt/media/image4.jpg>
</file>

<file path=ppt/media/image6.gif>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Google Shape;15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6" name="Google Shape;156;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Google Shape;15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6" name="Google Shape;156;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596477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E.g., one for vertical lines, one for horizontal lines, one for diagonal lines, etc. The output feature maps might then feed into another convolutional layer, with its own filters, (perhaps representing nose, eye, mouth), and so on. </a:t>
            </a:r>
            <a:endParaRPr/>
          </a:p>
        </p:txBody>
      </p:sp>
      <p:sp>
        <p:nvSpPr>
          <p:cNvPr id="165" name="Google Shape;165;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E.g., one for vertical lines, one for horizontal lines, one for diagonal lines, etc. The output feature maps might then feed into another convolutional layer, with its own filters, (perhaps representing nose, eye, mouth), and so on. </a:t>
            </a:r>
            <a:endParaRPr/>
          </a:p>
        </p:txBody>
      </p:sp>
      <p:sp>
        <p:nvSpPr>
          <p:cNvPr id="173" name="Google Shape;173;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Google Shape;180;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E.g., one for vertical lines, one for horizontal lines, one for diagonal lines, etc. The output feature maps might then feed into another convolutional layer, with its own filters, (perhaps representing nose, eye, mouth), and so on. </a:t>
            </a:r>
            <a:endParaRPr/>
          </a:p>
        </p:txBody>
      </p:sp>
      <p:sp>
        <p:nvSpPr>
          <p:cNvPr id="181" name="Google Shape;181;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E.g., one for vertical lines, one for horizontal lines, one for diagonal lines, etc. The output feature maps might then feed into another convolutional layer, with its own filters, (perhaps representing nose, eye, mouth), and so on. </a:t>
            </a:r>
            <a:endParaRPr/>
          </a:p>
        </p:txBody>
      </p:sp>
      <p:sp>
        <p:nvSpPr>
          <p:cNvPr id="190" name="Google Shape;190;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 vision models got so good at this task that it became the new MNIST problem. It’s basically solved. Now people are focused on 3D image tasks, and there are various new challenges.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819766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observation is a ‘set’ of images and a set of captions. We train the model to predict which image goes with which caption, but we don’t actually care about the predictions. It’s a throw-away aspect of training. The resulting model learns highly informative (much more informative than before) representations of images in a vector space, a vector space that is also shared by text embeddings. We can map text to images, and images to text, quite accurately.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850711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2C1F93-4AAD-8DA7-4F6F-E26111DBCC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01E8FE-F165-080C-FDE8-06A7F5E126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E63F44-D134-C3B1-15B4-CE972EBCD1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4D1E157-5F28-ECDC-B804-7F2D35E069F6}"/>
              </a:ext>
            </a:extLst>
          </p:cNvPr>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897282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07" name="Google Shape;207;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 name="Google Shape;214;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E.g., one for vertical lines, one for horizontal lines, one for diagonal lines, etc. The output feature maps might then feed into another convolutional layer, with its own filters, (perhaps representing nose, eye, mouth), and so on. </a:t>
            </a:r>
            <a:endParaRPr/>
          </a:p>
        </p:txBody>
      </p:sp>
      <p:sp>
        <p:nvSpPr>
          <p:cNvPr id="215" name="Google Shape;215;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1" name="Google Shape;231;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32" name="Google Shape;232;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01680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 name="Google Shape;13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0" name="Google Shape;20;p22"/>
          <p:cNvSpPr txBox="1"/>
          <p:nvPr/>
        </p:nvSpPr>
        <p:spPr>
          <a:xfrm>
            <a:off x="168440" y="6349018"/>
            <a:ext cx="1695083" cy="3385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0" i="0" u="none" strike="noStrike" cap="none" dirty="0">
                <a:solidFill>
                  <a:schemeClr val="dk1"/>
                </a:solidFill>
                <a:latin typeface="Economica"/>
                <a:ea typeface="Economica"/>
                <a:cs typeface="Economica"/>
                <a:sym typeface="Economica"/>
              </a:rPr>
              <a:t>© Gordon Burtch, 2026</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4"/>
        <p:cNvGrpSpPr/>
        <p:nvPr/>
      </p:nvGrpSpPr>
      <p:grpSpPr>
        <a:xfrm>
          <a:off x="0" y="0"/>
          <a:ext cx="0" cy="0"/>
          <a:chOff x="0" y="0"/>
          <a:chExt cx="0" cy="0"/>
        </a:xfrm>
      </p:grpSpPr>
      <p:sp>
        <p:nvSpPr>
          <p:cNvPr id="35" name="Google Shape;35;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2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 name="Google Shape;20;p22">
            <a:extLst>
              <a:ext uri="{FF2B5EF4-FFF2-40B4-BE49-F238E27FC236}">
                <a16:creationId xmlns:a16="http://schemas.microsoft.com/office/drawing/2014/main" id="{DEE0BAA9-9F99-C561-DA6A-6C3D238BFF2D}"/>
              </a:ext>
            </a:extLst>
          </p:cNvPr>
          <p:cNvSpPr txBox="1"/>
          <p:nvPr userDrawn="1"/>
        </p:nvSpPr>
        <p:spPr>
          <a:xfrm>
            <a:off x="168440" y="6349018"/>
            <a:ext cx="1695083" cy="33851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600" b="0" i="0" u="none" strike="noStrike" cap="none" dirty="0">
                <a:solidFill>
                  <a:schemeClr val="dk1"/>
                </a:solidFill>
                <a:latin typeface="Economica"/>
                <a:ea typeface="Economica"/>
                <a:cs typeface="Economica"/>
                <a:sym typeface="Economica"/>
              </a:rPr>
              <a:t>© Gordon Burtch, 2026</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2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2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2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2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2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9"/>
        <p:cNvGrpSpPr/>
        <p:nvPr/>
      </p:nvGrpSpPr>
      <p:grpSpPr>
        <a:xfrm>
          <a:off x="0" y="0"/>
          <a:ext cx="0" cy="0"/>
          <a:chOff x="0" y="0"/>
          <a:chExt cx="0" cy="0"/>
        </a:xfrm>
      </p:grpSpPr>
      <p:sp>
        <p:nvSpPr>
          <p:cNvPr id="60" name="Google Shape;60;p2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2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2" name="Google Shape;62;p2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3" name="Google Shape;63;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6"/>
        <p:cNvGrpSpPr/>
        <p:nvPr/>
      </p:nvGrpSpPr>
      <p:grpSpPr>
        <a:xfrm>
          <a:off x="0" y="0"/>
          <a:ext cx="0" cy="0"/>
          <a:chOff x="0" y="0"/>
          <a:chExt cx="0" cy="0"/>
        </a:xfrm>
      </p:grpSpPr>
      <p:sp>
        <p:nvSpPr>
          <p:cNvPr id="67" name="Google Shape;67;p3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30"/>
          <p:cNvSpPr>
            <a:spLocks noGrp="1"/>
          </p:cNvSpPr>
          <p:nvPr>
            <p:ph type="pic" idx="2"/>
          </p:nvPr>
        </p:nvSpPr>
        <p:spPr>
          <a:xfrm>
            <a:off x="5183188" y="987425"/>
            <a:ext cx="6172200" cy="4873625"/>
          </a:xfrm>
          <a:prstGeom prst="rect">
            <a:avLst/>
          </a:prstGeom>
          <a:noFill/>
          <a:ln>
            <a:noFill/>
          </a:ln>
        </p:spPr>
      </p:sp>
      <p:sp>
        <p:nvSpPr>
          <p:cNvPr id="69" name="Google Shape;69;p3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0" name="Google Shape;7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3"/>
        <p:cNvGrpSpPr/>
        <p:nvPr/>
      </p:nvGrpSpPr>
      <p:grpSpPr>
        <a:xfrm>
          <a:off x="0" y="0"/>
          <a:ext cx="0" cy="0"/>
          <a:chOff x="0" y="0"/>
          <a:chExt cx="0" cy="0"/>
        </a:xfrm>
      </p:grpSpPr>
      <p:sp>
        <p:nvSpPr>
          <p:cNvPr id="74" name="Google Shape;74;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3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9"/>
        <p:cNvGrpSpPr/>
        <p:nvPr/>
      </p:nvGrpSpPr>
      <p:grpSpPr>
        <a:xfrm>
          <a:off x="0" y="0"/>
          <a:ext cx="0" cy="0"/>
          <a:chOff x="0" y="0"/>
          <a:chExt cx="0" cy="0"/>
        </a:xfrm>
      </p:grpSpPr>
      <p:sp>
        <p:nvSpPr>
          <p:cNvPr id="80" name="Google Shape;80;p3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3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2" name="Google Shape;82;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89" name="Google Shape;89;p1"/>
          <p:cNvGrpSpPr/>
          <p:nvPr/>
        </p:nvGrpSpPr>
        <p:grpSpPr>
          <a:xfrm>
            <a:off x="2865521" y="1385048"/>
            <a:ext cx="6460957" cy="1657524"/>
            <a:chOff x="2971800" y="2588206"/>
            <a:chExt cx="6460957" cy="1657524"/>
          </a:xfrm>
        </p:grpSpPr>
        <p:sp>
          <p:nvSpPr>
            <p:cNvPr id="90" name="Google Shape;90;p1"/>
            <p:cNvSpPr txBox="1"/>
            <p:nvPr/>
          </p:nvSpPr>
          <p:spPr>
            <a:xfrm>
              <a:off x="2971800" y="2828835"/>
              <a:ext cx="6460957"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7200" b="0" i="0" u="none" strike="noStrike" cap="none" dirty="0">
                  <a:solidFill>
                    <a:schemeClr val="dk1"/>
                  </a:solidFill>
                  <a:latin typeface="Economica"/>
                  <a:ea typeface="Economica"/>
                  <a:cs typeface="Economica"/>
                  <a:sym typeface="Economica"/>
                </a:rPr>
                <a:t>Computer Vision</a:t>
              </a:r>
              <a:endParaRPr dirty="0"/>
            </a:p>
          </p:txBody>
        </p:sp>
        <p:grpSp>
          <p:nvGrpSpPr>
            <p:cNvPr id="91" name="Google Shape;91;p1"/>
            <p:cNvGrpSpPr/>
            <p:nvPr/>
          </p:nvGrpSpPr>
          <p:grpSpPr>
            <a:xfrm>
              <a:off x="3164307" y="2588206"/>
              <a:ext cx="1213182" cy="661736"/>
              <a:chOff x="3132555" y="2419542"/>
              <a:chExt cx="1651279" cy="1070810"/>
            </a:xfrm>
          </p:grpSpPr>
          <p:cxnSp>
            <p:nvCxnSpPr>
              <p:cNvPr id="92" name="Google Shape;92;p1"/>
              <p:cNvCxnSpPr/>
              <p:nvPr/>
            </p:nvCxnSpPr>
            <p:spPr>
              <a:xfrm>
                <a:off x="3132555" y="2419542"/>
                <a:ext cx="1651279" cy="0"/>
              </a:xfrm>
              <a:prstGeom prst="straightConnector1">
                <a:avLst/>
              </a:prstGeom>
              <a:noFill/>
              <a:ln w="38100" cap="flat" cmpd="sng">
                <a:solidFill>
                  <a:schemeClr val="accent1"/>
                </a:solidFill>
                <a:prstDash val="solid"/>
                <a:miter lim="800000"/>
                <a:headEnd type="none" w="sm" len="sm"/>
                <a:tailEnd type="none" w="sm" len="sm"/>
              </a:ln>
            </p:spPr>
          </p:cxnSp>
          <p:cxnSp>
            <p:nvCxnSpPr>
              <p:cNvPr id="93" name="Google Shape;93;p1"/>
              <p:cNvCxnSpPr/>
              <p:nvPr/>
            </p:nvCxnSpPr>
            <p:spPr>
              <a:xfrm rot="10800000">
                <a:off x="3132555" y="2419542"/>
                <a:ext cx="0" cy="1070810"/>
              </a:xfrm>
              <a:prstGeom prst="straightConnector1">
                <a:avLst/>
              </a:prstGeom>
              <a:noFill/>
              <a:ln w="38100" cap="flat" cmpd="sng">
                <a:solidFill>
                  <a:schemeClr val="accent1"/>
                </a:solidFill>
                <a:prstDash val="solid"/>
                <a:miter lim="800000"/>
                <a:headEnd type="none" w="sm" len="sm"/>
                <a:tailEnd type="none" w="sm" len="sm"/>
              </a:ln>
            </p:spPr>
          </p:cxnSp>
        </p:grpSp>
        <p:grpSp>
          <p:nvGrpSpPr>
            <p:cNvPr id="94" name="Google Shape;94;p1"/>
            <p:cNvGrpSpPr/>
            <p:nvPr/>
          </p:nvGrpSpPr>
          <p:grpSpPr>
            <a:xfrm rot="10800000">
              <a:off x="8071184" y="3583994"/>
              <a:ext cx="1092868" cy="661736"/>
              <a:chOff x="3269088" y="2458482"/>
              <a:chExt cx="1388919" cy="1070810"/>
            </a:xfrm>
          </p:grpSpPr>
          <p:cxnSp>
            <p:nvCxnSpPr>
              <p:cNvPr id="95" name="Google Shape;95;p1"/>
              <p:cNvCxnSpPr/>
              <p:nvPr/>
            </p:nvCxnSpPr>
            <p:spPr>
              <a:xfrm>
                <a:off x="3269088" y="2458484"/>
                <a:ext cx="1388919" cy="0"/>
              </a:xfrm>
              <a:prstGeom prst="straightConnector1">
                <a:avLst/>
              </a:prstGeom>
              <a:noFill/>
              <a:ln w="38100" cap="flat" cmpd="sng">
                <a:solidFill>
                  <a:schemeClr val="accent1"/>
                </a:solidFill>
                <a:prstDash val="solid"/>
                <a:miter lim="800000"/>
                <a:headEnd type="none" w="sm" len="sm"/>
                <a:tailEnd type="none" w="sm" len="sm"/>
              </a:ln>
            </p:spPr>
          </p:cxnSp>
          <p:cxnSp>
            <p:nvCxnSpPr>
              <p:cNvPr id="96" name="Google Shape;96;p1"/>
              <p:cNvCxnSpPr/>
              <p:nvPr/>
            </p:nvCxnSpPr>
            <p:spPr>
              <a:xfrm rot="10800000">
                <a:off x="3269088" y="2458482"/>
                <a:ext cx="0" cy="1070810"/>
              </a:xfrm>
              <a:prstGeom prst="straightConnector1">
                <a:avLst/>
              </a:prstGeom>
              <a:noFill/>
              <a:ln w="38100" cap="flat" cmpd="sng">
                <a:solidFill>
                  <a:schemeClr val="accent1"/>
                </a:solidFill>
                <a:prstDash val="solid"/>
                <a:miter lim="800000"/>
                <a:headEnd type="none" w="sm" len="sm"/>
                <a:tailEnd type="none" w="sm" len="sm"/>
              </a:ln>
            </p:spPr>
          </p:cxn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6"/>
          <p:cNvSpPr txBox="1"/>
          <p:nvPr/>
        </p:nvSpPr>
        <p:spPr>
          <a:xfrm>
            <a:off x="1345802" y="564773"/>
            <a:ext cx="9500395"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ea typeface="Economica"/>
                <a:cs typeface="Economica"/>
                <a:sym typeface="Economica"/>
              </a:rPr>
              <a:t>We Need to Preserve Spatial Arrangements</a:t>
            </a:r>
            <a:endParaRPr dirty="0"/>
          </a:p>
        </p:txBody>
      </p:sp>
      <p:pic>
        <p:nvPicPr>
          <p:cNvPr id="130" name="Google Shape;130;p6"/>
          <p:cNvPicPr preferRelativeResize="0"/>
          <p:nvPr/>
        </p:nvPicPr>
        <p:blipFill rotWithShape="1">
          <a:blip r:embed="rId3">
            <a:alphaModFix/>
          </a:blip>
          <a:srcRect/>
          <a:stretch/>
        </p:blipFill>
        <p:spPr>
          <a:xfrm>
            <a:off x="8277826" y="2294468"/>
            <a:ext cx="2407263" cy="3075470"/>
          </a:xfrm>
          <a:prstGeom prst="rect">
            <a:avLst/>
          </a:prstGeom>
          <a:noFill/>
          <a:ln>
            <a:noFill/>
          </a:ln>
        </p:spPr>
      </p:pic>
      <p:sp>
        <p:nvSpPr>
          <p:cNvPr id="131" name="Google Shape;131;p6"/>
          <p:cNvSpPr txBox="1"/>
          <p:nvPr/>
        </p:nvSpPr>
        <p:spPr>
          <a:xfrm>
            <a:off x="890337" y="1940249"/>
            <a:ext cx="6460957" cy="276994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Hone-in On Sub-sections of the Image</a:t>
            </a:r>
            <a:br>
              <a:rPr lang="en-US" sz="2000" b="1" dirty="0">
                <a:solidFill>
                  <a:schemeClr val="dk1"/>
                </a:solidFill>
                <a:latin typeface="Quicksand"/>
                <a:ea typeface="Quicksand"/>
                <a:cs typeface="Quicksand"/>
                <a:sym typeface="Quicksand"/>
              </a:rPr>
            </a:b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So, if we have a 28x28 image, we might separately consider 3x3 pixel subsection of that image. Each subsection (they can be overlapping) is represented by its own node in the first hidden layer. </a:t>
            </a:r>
            <a:br>
              <a:rPr lang="en-US" sz="1800" dirty="0">
                <a:solidFill>
                  <a:schemeClr val="dk1"/>
                </a:solidFill>
                <a:latin typeface="Quicksand" pitchFamily="2" charset="77"/>
                <a:ea typeface="Calibri"/>
                <a:cs typeface="Calibri"/>
                <a:sym typeface="Calibri"/>
              </a:rPr>
            </a:b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That local input matrix (subfield) is considered in tandem with a ‘filter’ a matrix of weights. A filter might be something like </a:t>
            </a:r>
            <a:endParaRPr dirty="0">
              <a:latin typeface="Quicksand" pitchFamily="2" charset="77"/>
            </a:endParaRPr>
          </a:p>
        </p:txBody>
      </p:sp>
    </p:spTree>
    <p:extLst>
      <p:ext uri="{BB962C8B-B14F-4D97-AF65-F5344CB8AC3E}">
        <p14:creationId xmlns:p14="http://schemas.microsoft.com/office/powerpoint/2010/main" val="10433717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7"/>
          <p:cNvSpPr txBox="1"/>
          <p:nvPr/>
        </p:nvSpPr>
        <p:spPr>
          <a:xfrm>
            <a:off x="2865521" y="586938"/>
            <a:ext cx="6460957"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a:solidFill>
                  <a:schemeClr val="dk1"/>
                </a:solidFill>
                <a:latin typeface="Economica"/>
                <a:ea typeface="Economica"/>
                <a:cs typeface="Economica"/>
                <a:sym typeface="Economica"/>
              </a:rPr>
              <a:t>The Convolution Operation</a:t>
            </a:r>
            <a:endParaRPr/>
          </a:p>
        </p:txBody>
      </p:sp>
      <p:sp>
        <p:nvSpPr>
          <p:cNvPr id="137" name="Google Shape;137;p7"/>
          <p:cNvSpPr txBox="1"/>
          <p:nvPr/>
        </p:nvSpPr>
        <p:spPr>
          <a:xfrm>
            <a:off x="890337" y="1940249"/>
            <a:ext cx="10016362" cy="206210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dk1"/>
                </a:solidFill>
                <a:latin typeface="Quicksand"/>
                <a:ea typeface="Quicksand"/>
                <a:cs typeface="Quicksand"/>
                <a:sym typeface="Quicksand"/>
              </a:rPr>
              <a:t>Consider in Matrix Representation</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We have the raw image data (a.k.a. input feature map), the filter, and the result of passing our filter over our image (a.k.a. output feature map). We will have one output feature map for a given image, per filter (each filter is intended to detect a different type of feature). </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The filter elements are just weights for the Conv layer; we learn the filter values as part of the backpropagation process. So, the CNN will figure out what features to look for to predict the label (probably what a baby does when its first board and first learning how to process visual information).</a:t>
            </a:r>
            <a:endParaRPr/>
          </a:p>
        </p:txBody>
      </p:sp>
      <p:pic>
        <p:nvPicPr>
          <p:cNvPr id="138" name="Google Shape;138;p7" descr="003 CNN More On Edge Detection - Master Data Science"/>
          <p:cNvPicPr preferRelativeResize="0"/>
          <p:nvPr/>
        </p:nvPicPr>
        <p:blipFill rotWithShape="1">
          <a:blip r:embed="rId3">
            <a:alphaModFix/>
          </a:blip>
          <a:srcRect/>
          <a:stretch/>
        </p:blipFill>
        <p:spPr>
          <a:xfrm>
            <a:off x="3082178" y="4156462"/>
            <a:ext cx="6027642" cy="249191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8"/>
          <p:cNvSpPr txBox="1"/>
          <p:nvPr/>
        </p:nvSpPr>
        <p:spPr>
          <a:xfrm>
            <a:off x="2865521" y="586938"/>
            <a:ext cx="6460957"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a:solidFill>
                  <a:schemeClr val="dk1"/>
                </a:solidFill>
                <a:latin typeface="Economica"/>
                <a:ea typeface="Economica"/>
                <a:cs typeface="Economica"/>
                <a:sym typeface="Economica"/>
              </a:rPr>
              <a:t>The Convolution Operation</a:t>
            </a:r>
            <a:endParaRPr/>
          </a:p>
        </p:txBody>
      </p:sp>
      <p:sp>
        <p:nvSpPr>
          <p:cNvPr id="144" name="Google Shape;144;p8"/>
          <p:cNvSpPr txBox="1"/>
          <p:nvPr/>
        </p:nvSpPr>
        <p:spPr>
          <a:xfrm>
            <a:off x="890337" y="1685463"/>
            <a:ext cx="10016362" cy="276994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Consider in Matrix Representation</a:t>
            </a:r>
            <a:br>
              <a:rPr lang="en-US" sz="2000" b="1" dirty="0">
                <a:solidFill>
                  <a:schemeClr val="dk1"/>
                </a:solidFill>
                <a:latin typeface="Quicksand"/>
                <a:ea typeface="Quicksand"/>
                <a:cs typeface="Quicksand"/>
                <a:sym typeface="Quicksand"/>
              </a:rPr>
            </a:b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We have the raw image data (a.k.a. input feature map), the filter, and the result of passing our filter over our image (a.k.a. output feature map). We will have one output feature map for a given image, per filter (each filter is intended to detect a different type of feature). </a:t>
            </a:r>
            <a:br>
              <a:rPr lang="en-US" sz="1800" dirty="0">
                <a:solidFill>
                  <a:schemeClr val="dk1"/>
                </a:solidFill>
                <a:latin typeface="Quicksand" pitchFamily="2" charset="77"/>
                <a:ea typeface="Calibri"/>
                <a:cs typeface="Calibri"/>
                <a:sym typeface="Calibri"/>
              </a:rPr>
            </a:b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The filter elements are just weights for the Conv layer; we learn the filter values as part of the backpropagation process. So, the CNN will figure out what features to look for to predict the label (probably what a baby does when its first board and first learning how to process visual information).</a:t>
            </a:r>
            <a:endParaRPr dirty="0">
              <a:latin typeface="Quicksand" pitchFamily="2" charset="77"/>
            </a:endParaRPr>
          </a:p>
        </p:txBody>
      </p:sp>
      <p:pic>
        <p:nvPicPr>
          <p:cNvPr id="145" name="Google Shape;145;p8"/>
          <p:cNvPicPr preferRelativeResize="0"/>
          <p:nvPr/>
        </p:nvPicPr>
        <p:blipFill rotWithShape="1">
          <a:blip r:embed="rId3">
            <a:alphaModFix/>
          </a:blip>
          <a:srcRect/>
          <a:stretch/>
        </p:blipFill>
        <p:spPr>
          <a:xfrm>
            <a:off x="3588651" y="4379212"/>
            <a:ext cx="4619733" cy="224387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CFF"/>
        </a:solidFill>
        <a:effectLst/>
      </p:bgPr>
    </p:bg>
    <p:spTree>
      <p:nvGrpSpPr>
        <p:cNvPr id="1" name="Shape 157"/>
        <p:cNvGrpSpPr/>
        <p:nvPr/>
      </p:nvGrpSpPr>
      <p:grpSpPr>
        <a:xfrm>
          <a:off x="0" y="0"/>
          <a:ext cx="0" cy="0"/>
          <a:chOff x="0" y="0"/>
          <a:chExt cx="0" cy="0"/>
        </a:xfrm>
      </p:grpSpPr>
      <p:sp>
        <p:nvSpPr>
          <p:cNvPr id="158" name="Google Shape;158;p10"/>
          <p:cNvSpPr txBox="1"/>
          <p:nvPr/>
        </p:nvSpPr>
        <p:spPr>
          <a:xfrm>
            <a:off x="2865521" y="463648"/>
            <a:ext cx="6460957"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a:solidFill>
                  <a:schemeClr val="dk1"/>
                </a:solidFill>
                <a:latin typeface="Economica"/>
                <a:ea typeface="Economica"/>
                <a:cs typeface="Economica"/>
                <a:sym typeface="Economica"/>
              </a:rPr>
              <a:t>Padding</a:t>
            </a:r>
            <a:endParaRPr/>
          </a:p>
        </p:txBody>
      </p:sp>
      <p:sp>
        <p:nvSpPr>
          <p:cNvPr id="159" name="Google Shape;159;p10"/>
          <p:cNvSpPr txBox="1"/>
          <p:nvPr/>
        </p:nvSpPr>
        <p:spPr>
          <a:xfrm>
            <a:off x="890337" y="1940249"/>
            <a:ext cx="10016362" cy="144650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Padding</a:t>
            </a:r>
            <a:br>
              <a:rPr lang="en-US" sz="2000" b="1" dirty="0">
                <a:solidFill>
                  <a:schemeClr val="dk1"/>
                </a:solidFill>
                <a:latin typeface="Quicksand"/>
                <a:ea typeface="Quicksand"/>
                <a:cs typeface="Quicksand"/>
                <a:sym typeface="Quicksand"/>
              </a:rPr>
            </a:b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To prevent the transformation from down-sampling (reducing the size of the matrix during convolution to output), we can pad the edges of the image with 0’s. </a:t>
            </a:r>
            <a:endParaRPr dirty="0">
              <a:latin typeface="Quicksand" pitchFamily="2" charset="77"/>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p:txBody>
      </p:sp>
      <p:pic>
        <p:nvPicPr>
          <p:cNvPr id="160" name="Google Shape;160;p10"/>
          <p:cNvPicPr preferRelativeResize="0"/>
          <p:nvPr/>
        </p:nvPicPr>
        <p:blipFill rotWithShape="1">
          <a:blip r:embed="rId3">
            <a:alphaModFix/>
          </a:blip>
          <a:srcRect/>
          <a:stretch/>
        </p:blipFill>
        <p:spPr>
          <a:xfrm>
            <a:off x="890337" y="3620735"/>
            <a:ext cx="3931423" cy="1876866"/>
          </a:xfrm>
          <a:prstGeom prst="rect">
            <a:avLst/>
          </a:prstGeom>
          <a:noFill/>
          <a:ln>
            <a:noFill/>
          </a:ln>
        </p:spPr>
      </p:pic>
      <p:pic>
        <p:nvPicPr>
          <p:cNvPr id="161" name="Google Shape;161;p10"/>
          <p:cNvPicPr preferRelativeResize="0"/>
          <p:nvPr/>
        </p:nvPicPr>
        <p:blipFill rotWithShape="1">
          <a:blip r:embed="rId4">
            <a:alphaModFix/>
          </a:blip>
          <a:srcRect/>
          <a:stretch/>
        </p:blipFill>
        <p:spPr>
          <a:xfrm>
            <a:off x="5898518" y="3569979"/>
            <a:ext cx="5824752" cy="197837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CFF"/>
        </a:solidFill>
        <a:effectLst/>
      </p:bgPr>
    </p:bg>
    <p:spTree>
      <p:nvGrpSpPr>
        <p:cNvPr id="1" name="Shape 157"/>
        <p:cNvGrpSpPr/>
        <p:nvPr/>
      </p:nvGrpSpPr>
      <p:grpSpPr>
        <a:xfrm>
          <a:off x="0" y="0"/>
          <a:ext cx="0" cy="0"/>
          <a:chOff x="0" y="0"/>
          <a:chExt cx="0" cy="0"/>
        </a:xfrm>
      </p:grpSpPr>
      <p:pic>
        <p:nvPicPr>
          <p:cNvPr id="3" name="Picture 2">
            <a:extLst>
              <a:ext uri="{FF2B5EF4-FFF2-40B4-BE49-F238E27FC236}">
                <a16:creationId xmlns:a16="http://schemas.microsoft.com/office/drawing/2014/main" id="{E91E9F58-3486-58E4-A36E-51B39FF3427B}"/>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466981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CFF"/>
        </a:solidFill>
        <a:effectLst/>
      </p:bgPr>
    </p:bg>
    <p:spTree>
      <p:nvGrpSpPr>
        <p:cNvPr id="1" name="Shape 166"/>
        <p:cNvGrpSpPr/>
        <p:nvPr/>
      </p:nvGrpSpPr>
      <p:grpSpPr>
        <a:xfrm>
          <a:off x="0" y="0"/>
          <a:ext cx="0" cy="0"/>
          <a:chOff x="0" y="0"/>
          <a:chExt cx="0" cy="0"/>
        </a:xfrm>
      </p:grpSpPr>
      <p:sp>
        <p:nvSpPr>
          <p:cNvPr id="167" name="Google Shape;167;p11"/>
          <p:cNvSpPr txBox="1"/>
          <p:nvPr/>
        </p:nvSpPr>
        <p:spPr>
          <a:xfrm>
            <a:off x="2865521" y="463648"/>
            <a:ext cx="6460957"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a:solidFill>
                  <a:schemeClr val="dk1"/>
                </a:solidFill>
                <a:latin typeface="Economica"/>
                <a:ea typeface="Economica"/>
                <a:cs typeface="Economica"/>
                <a:sym typeface="Economica"/>
              </a:rPr>
              <a:t>Strides</a:t>
            </a:r>
            <a:endParaRPr/>
          </a:p>
        </p:txBody>
      </p:sp>
      <p:sp>
        <p:nvSpPr>
          <p:cNvPr id="168" name="Google Shape;168;p11"/>
          <p:cNvSpPr txBox="1"/>
          <p:nvPr/>
        </p:nvSpPr>
        <p:spPr>
          <a:xfrm>
            <a:off x="890337" y="1940249"/>
            <a:ext cx="10016362" cy="11695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Strides</a:t>
            </a:r>
            <a:br>
              <a:rPr lang="en-US" sz="2000" b="1" dirty="0">
                <a:solidFill>
                  <a:schemeClr val="dk1"/>
                </a:solidFill>
                <a:latin typeface="Quicksand"/>
                <a:ea typeface="Quicksand"/>
                <a:cs typeface="Quicksand"/>
                <a:sym typeface="Quicksand"/>
              </a:rPr>
            </a:b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Often, we will pass the filter over every pixel cell, but we don’t have to; we might pass over every other cell. This is what strides refers to (skipping).</a:t>
            </a:r>
            <a:endParaRPr dirty="0">
              <a:latin typeface="Quicksand" pitchFamily="2" charset="77"/>
            </a:endParaRPr>
          </a:p>
        </p:txBody>
      </p:sp>
      <p:pic>
        <p:nvPicPr>
          <p:cNvPr id="169" name="Google Shape;169;p11"/>
          <p:cNvPicPr preferRelativeResize="0"/>
          <p:nvPr/>
        </p:nvPicPr>
        <p:blipFill rotWithShape="1">
          <a:blip r:embed="rId3">
            <a:alphaModFix/>
          </a:blip>
          <a:srcRect/>
          <a:stretch/>
        </p:blipFill>
        <p:spPr>
          <a:xfrm>
            <a:off x="3233913" y="3553292"/>
            <a:ext cx="5724172" cy="253847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CFF"/>
        </a:solidFill>
        <a:effectLst/>
      </p:bgPr>
    </p:bg>
    <p:spTree>
      <p:nvGrpSpPr>
        <p:cNvPr id="1" name="Shape 174"/>
        <p:cNvGrpSpPr/>
        <p:nvPr/>
      </p:nvGrpSpPr>
      <p:grpSpPr>
        <a:xfrm>
          <a:off x="0" y="0"/>
          <a:ext cx="0" cy="0"/>
          <a:chOff x="0" y="0"/>
          <a:chExt cx="0" cy="0"/>
        </a:xfrm>
      </p:grpSpPr>
      <p:sp>
        <p:nvSpPr>
          <p:cNvPr id="175" name="Google Shape;175;p12"/>
          <p:cNvSpPr txBox="1"/>
          <p:nvPr/>
        </p:nvSpPr>
        <p:spPr>
          <a:xfrm>
            <a:off x="2865521" y="463648"/>
            <a:ext cx="6460957"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a:solidFill>
                  <a:schemeClr val="dk1"/>
                </a:solidFill>
                <a:latin typeface="Economica"/>
                <a:ea typeface="Economica"/>
                <a:cs typeface="Economica"/>
                <a:sym typeface="Economica"/>
              </a:rPr>
              <a:t>Padding and Strides</a:t>
            </a:r>
            <a:endParaRPr/>
          </a:p>
        </p:txBody>
      </p:sp>
      <p:pic>
        <p:nvPicPr>
          <p:cNvPr id="176" name="Google Shape;176;p12"/>
          <p:cNvPicPr preferRelativeResize="0"/>
          <p:nvPr/>
        </p:nvPicPr>
        <p:blipFill rotWithShape="1">
          <a:blip r:embed="rId3">
            <a:alphaModFix/>
          </a:blip>
          <a:srcRect/>
          <a:stretch/>
        </p:blipFill>
        <p:spPr>
          <a:xfrm>
            <a:off x="5669013" y="1660835"/>
            <a:ext cx="5956554" cy="4935235"/>
          </a:xfrm>
          <a:prstGeom prst="rect">
            <a:avLst/>
          </a:prstGeom>
          <a:noFill/>
          <a:ln>
            <a:noFill/>
          </a:ln>
        </p:spPr>
      </p:pic>
      <p:sp>
        <p:nvSpPr>
          <p:cNvPr id="177" name="Google Shape;177;p12"/>
          <p:cNvSpPr txBox="1"/>
          <p:nvPr/>
        </p:nvSpPr>
        <p:spPr>
          <a:xfrm>
            <a:off x="890337" y="1940249"/>
            <a:ext cx="10016362" cy="34778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Padding</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To prevent the transformation from</a:t>
            </a:r>
            <a:br>
              <a:rPr lang="en-US" sz="1800" dirty="0">
                <a:solidFill>
                  <a:schemeClr val="dk1"/>
                </a:solidFill>
                <a:latin typeface="Calibri"/>
                <a:ea typeface="Calibri"/>
                <a:cs typeface="Calibri"/>
                <a:sym typeface="Calibri"/>
              </a:rPr>
            </a:br>
            <a:r>
              <a:rPr lang="en-US" sz="1800" dirty="0">
                <a:solidFill>
                  <a:schemeClr val="dk1"/>
                </a:solidFill>
                <a:latin typeface="Calibri"/>
                <a:ea typeface="Calibri"/>
                <a:cs typeface="Calibri"/>
                <a:sym typeface="Calibri"/>
              </a:rPr>
              <a:t>down-sampling (reducing the size of the</a:t>
            </a:r>
            <a:br>
              <a:rPr lang="en-US" sz="1800" dirty="0">
                <a:solidFill>
                  <a:schemeClr val="dk1"/>
                </a:solidFill>
                <a:latin typeface="Calibri"/>
                <a:ea typeface="Calibri"/>
                <a:cs typeface="Calibri"/>
                <a:sym typeface="Calibri"/>
              </a:rPr>
            </a:br>
            <a:r>
              <a:rPr lang="en-US" sz="1800" dirty="0">
                <a:solidFill>
                  <a:schemeClr val="dk1"/>
                </a:solidFill>
                <a:latin typeface="Calibri"/>
                <a:ea typeface="Calibri"/>
                <a:cs typeface="Calibri"/>
                <a:sym typeface="Calibri"/>
              </a:rPr>
              <a:t>matrix during convolution to output), </a:t>
            </a:r>
            <a:br>
              <a:rPr lang="en-US" sz="1800" dirty="0">
                <a:solidFill>
                  <a:schemeClr val="dk1"/>
                </a:solidFill>
                <a:latin typeface="Calibri"/>
                <a:ea typeface="Calibri"/>
                <a:cs typeface="Calibri"/>
                <a:sym typeface="Calibri"/>
              </a:rPr>
            </a:br>
            <a:r>
              <a:rPr lang="en-US" sz="1800" dirty="0">
                <a:solidFill>
                  <a:schemeClr val="dk1"/>
                </a:solidFill>
                <a:latin typeface="Calibri"/>
                <a:ea typeface="Calibri"/>
                <a:cs typeface="Calibri"/>
                <a:sym typeface="Calibri"/>
              </a:rPr>
              <a:t>we can pad the edges of the image with 0’s. </a:t>
            </a:r>
            <a:endParaRPr dirty="0"/>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Strides</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Often, we will pass the filter over every</a:t>
            </a:r>
            <a:br>
              <a:rPr lang="en-US" sz="1800" dirty="0">
                <a:solidFill>
                  <a:schemeClr val="dk1"/>
                </a:solidFill>
                <a:latin typeface="Calibri"/>
                <a:ea typeface="Calibri"/>
                <a:cs typeface="Calibri"/>
                <a:sym typeface="Calibri"/>
              </a:rPr>
            </a:br>
            <a:r>
              <a:rPr lang="en-US" sz="1800" dirty="0">
                <a:solidFill>
                  <a:schemeClr val="dk1"/>
                </a:solidFill>
                <a:latin typeface="Calibri"/>
                <a:ea typeface="Calibri"/>
                <a:cs typeface="Calibri"/>
                <a:sym typeface="Calibri"/>
              </a:rPr>
              <a:t>pixel cell, but we don’t have to; we might </a:t>
            </a:r>
            <a:br>
              <a:rPr lang="en-US" sz="1800" dirty="0">
                <a:solidFill>
                  <a:schemeClr val="dk1"/>
                </a:solidFill>
                <a:latin typeface="Calibri"/>
                <a:ea typeface="Calibri"/>
                <a:cs typeface="Calibri"/>
                <a:sym typeface="Calibri"/>
              </a:rPr>
            </a:br>
            <a:r>
              <a:rPr lang="en-US" sz="1800" dirty="0">
                <a:solidFill>
                  <a:schemeClr val="dk1"/>
                </a:solidFill>
                <a:latin typeface="Calibri"/>
                <a:ea typeface="Calibri"/>
                <a:cs typeface="Calibri"/>
                <a:sym typeface="Calibri"/>
              </a:rPr>
              <a:t>pass over every other cell.  </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Calibri"/>
                <a:ea typeface="Calibri"/>
                <a:cs typeface="Calibri"/>
                <a:sym typeface="Calibri"/>
              </a:rPr>
              <a:t>This is what strides refers to (skipping).</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CFF"/>
        </a:solidFill>
        <a:effectLst/>
      </p:bgPr>
    </p:bg>
    <p:spTree>
      <p:nvGrpSpPr>
        <p:cNvPr id="1" name="Shape 182"/>
        <p:cNvGrpSpPr/>
        <p:nvPr/>
      </p:nvGrpSpPr>
      <p:grpSpPr>
        <a:xfrm>
          <a:off x="0" y="0"/>
          <a:ext cx="0" cy="0"/>
          <a:chOff x="0" y="0"/>
          <a:chExt cx="0" cy="0"/>
        </a:xfrm>
      </p:grpSpPr>
      <p:sp>
        <p:nvSpPr>
          <p:cNvPr id="183" name="Google Shape;183;p13"/>
          <p:cNvSpPr txBox="1"/>
          <p:nvPr/>
        </p:nvSpPr>
        <p:spPr>
          <a:xfrm>
            <a:off x="2865521" y="463648"/>
            <a:ext cx="6460957"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ea typeface="Economica"/>
                <a:cs typeface="Economica"/>
                <a:sym typeface="Economica"/>
              </a:rPr>
              <a:t>What is Pooling?</a:t>
            </a:r>
            <a:endParaRPr dirty="0"/>
          </a:p>
        </p:txBody>
      </p:sp>
      <p:sp>
        <p:nvSpPr>
          <p:cNvPr id="184" name="Google Shape;184;p13"/>
          <p:cNvSpPr txBox="1"/>
          <p:nvPr/>
        </p:nvSpPr>
        <p:spPr>
          <a:xfrm>
            <a:off x="901626" y="1748734"/>
            <a:ext cx="10016362" cy="233910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Down-sampling Detected Features </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The idea is to compress the resulting data down into a coarser representation, to reduce model complexity, and to also force attention toward a broader section of the original image (helps reduce overfitting).</a:t>
            </a:r>
            <a:r>
              <a:rPr lang="en-US" sz="1800" dirty="0">
                <a:solidFill>
                  <a:schemeClr val="dk1"/>
                </a:solidFill>
                <a:latin typeface="Calibri"/>
                <a:ea typeface="Calibri"/>
                <a:cs typeface="Calibri"/>
                <a:sym typeface="Calibri"/>
              </a:rPr>
              <a:t> </a:t>
            </a:r>
            <a:endParaRPr dirty="0"/>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b="1" dirty="0">
                <a:solidFill>
                  <a:schemeClr val="dk1"/>
                </a:solidFill>
                <a:latin typeface="Calibri"/>
                <a:ea typeface="Calibri"/>
                <a:cs typeface="Calibri"/>
                <a:sym typeface="Calibri"/>
              </a:rPr>
              <a:t>Forcing Attention to Larger Blocks of the Original Image</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Because we typically use stride = pool width, the pooling output is aggregating over segments of the input. </a:t>
            </a:r>
            <a:endParaRPr dirty="0">
              <a:latin typeface="Quicksand" pitchFamily="2" charset="77"/>
            </a:endParaRPr>
          </a:p>
        </p:txBody>
      </p:sp>
      <p:pic>
        <p:nvPicPr>
          <p:cNvPr id="185" name="Google Shape;185;p13"/>
          <p:cNvPicPr preferRelativeResize="0"/>
          <p:nvPr/>
        </p:nvPicPr>
        <p:blipFill rotWithShape="1">
          <a:blip r:embed="rId3">
            <a:alphaModFix/>
          </a:blip>
          <a:srcRect/>
          <a:stretch/>
        </p:blipFill>
        <p:spPr>
          <a:xfrm>
            <a:off x="2528711" y="4259064"/>
            <a:ext cx="2565054" cy="2344200"/>
          </a:xfrm>
          <a:prstGeom prst="rect">
            <a:avLst/>
          </a:prstGeom>
          <a:noFill/>
          <a:ln>
            <a:noFill/>
          </a:ln>
        </p:spPr>
      </p:pic>
      <p:pic>
        <p:nvPicPr>
          <p:cNvPr id="186" name="Google Shape;186;p13" descr="Max Pooling Definition | DeepAI"/>
          <p:cNvPicPr preferRelativeResize="0"/>
          <p:nvPr/>
        </p:nvPicPr>
        <p:blipFill rotWithShape="1">
          <a:blip r:embed="rId4">
            <a:alphaModFix/>
          </a:blip>
          <a:srcRect/>
          <a:stretch/>
        </p:blipFill>
        <p:spPr>
          <a:xfrm>
            <a:off x="5909807" y="4449592"/>
            <a:ext cx="4715933" cy="196314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CFF"/>
        </a:solidFill>
        <a:effectLst/>
      </p:bgPr>
    </p:bg>
    <p:spTree>
      <p:nvGrpSpPr>
        <p:cNvPr id="1" name="Shape 191"/>
        <p:cNvGrpSpPr/>
        <p:nvPr/>
      </p:nvGrpSpPr>
      <p:grpSpPr>
        <a:xfrm>
          <a:off x="0" y="0"/>
          <a:ext cx="0" cy="0"/>
          <a:chOff x="0" y="0"/>
          <a:chExt cx="0" cy="0"/>
        </a:xfrm>
      </p:grpSpPr>
      <p:sp>
        <p:nvSpPr>
          <p:cNvPr id="192" name="Google Shape;192;p15"/>
          <p:cNvSpPr txBox="1"/>
          <p:nvPr/>
        </p:nvSpPr>
        <p:spPr>
          <a:xfrm>
            <a:off x="2141621" y="470133"/>
            <a:ext cx="7880683"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ea typeface="Economica"/>
                <a:cs typeface="Economica"/>
                <a:sym typeface="Economica"/>
              </a:rPr>
              <a:t>A Basic Image Labeling Architecture</a:t>
            </a:r>
            <a:endParaRPr dirty="0"/>
          </a:p>
        </p:txBody>
      </p:sp>
      <p:sp>
        <p:nvSpPr>
          <p:cNvPr id="193" name="Google Shape;193;p15"/>
          <p:cNvSpPr txBox="1"/>
          <p:nvPr/>
        </p:nvSpPr>
        <p:spPr>
          <a:xfrm>
            <a:off x="890337" y="1751977"/>
            <a:ext cx="10016362" cy="292383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Convolution Layers Apply (Multiple) Filters</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Each filter is a matrix of trainable weights. </a:t>
            </a: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As you move through the network, the number of features typically rises exponentially.</a:t>
            </a: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More filters as you move along means it allows more permutations / combinations </a:t>
            </a:r>
            <a:endParaRPr dirty="0">
              <a:latin typeface="Quicksand" pitchFamily="2" charset="77"/>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Progressively Smaller Filter Maps</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Smaller filter map arises from the pooling steps, which means that each element of the final map distills features (high level features, derived from low level features, derived from raw pixels) derived from a larger segment of the original picture.</a:t>
            </a:r>
            <a:endParaRPr dirty="0">
              <a:latin typeface="Quicksand" pitchFamily="2" charset="77"/>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p:txBody>
      </p:sp>
      <p:pic>
        <p:nvPicPr>
          <p:cNvPr id="194" name="Google Shape;194;p15" descr="CNN Models - Data Wow blog – Data Science Consultant Thailand | Data Wow in  Bangkok"/>
          <p:cNvPicPr preferRelativeResize="0"/>
          <p:nvPr/>
        </p:nvPicPr>
        <p:blipFill rotWithShape="1">
          <a:blip r:embed="rId3">
            <a:alphaModFix/>
          </a:blip>
          <a:srcRect/>
          <a:stretch/>
        </p:blipFill>
        <p:spPr>
          <a:xfrm>
            <a:off x="3276250" y="4597355"/>
            <a:ext cx="5639496" cy="165660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B1C753D-10A5-CD77-E678-A941980B8EBF}"/>
              </a:ext>
            </a:extLst>
          </p:cNvPr>
          <p:cNvPicPr>
            <a:picLocks noChangeAspect="1"/>
          </p:cNvPicPr>
          <p:nvPr/>
        </p:nvPicPr>
        <p:blipFill rotWithShape="1">
          <a:blip r:embed="rId2"/>
          <a:srcRect t="22807" b="7315"/>
          <a:stretch>
            <a:fillRect/>
          </a:stretch>
        </p:blipFill>
        <p:spPr>
          <a:xfrm>
            <a:off x="788068" y="2075344"/>
            <a:ext cx="10615863" cy="4172721"/>
          </a:xfrm>
          <a:prstGeom prst="rect">
            <a:avLst/>
          </a:prstGeom>
        </p:spPr>
      </p:pic>
      <p:sp>
        <p:nvSpPr>
          <p:cNvPr id="5" name="Slide Number Placeholder 4">
            <a:extLst>
              <a:ext uri="{FF2B5EF4-FFF2-40B4-BE49-F238E27FC236}">
                <a16:creationId xmlns:a16="http://schemas.microsoft.com/office/drawing/2014/main" id="{95C46AC8-500B-B1DD-E98B-DBB1F8FABD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sp>
        <p:nvSpPr>
          <p:cNvPr id="2" name="Google Shape;183;p13">
            <a:extLst>
              <a:ext uri="{FF2B5EF4-FFF2-40B4-BE49-F238E27FC236}">
                <a16:creationId xmlns:a16="http://schemas.microsoft.com/office/drawing/2014/main" id="{59CF807C-5D6B-11E5-1A02-46B8781CB469}"/>
              </a:ext>
            </a:extLst>
          </p:cNvPr>
          <p:cNvSpPr txBox="1"/>
          <p:nvPr/>
        </p:nvSpPr>
        <p:spPr>
          <a:xfrm>
            <a:off x="729914" y="730250"/>
            <a:ext cx="10732169"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ea typeface="Economica"/>
                <a:cs typeface="Economica"/>
                <a:sym typeface="Economica"/>
              </a:rPr>
              <a:t>Object Recognition Tasks</a:t>
            </a:r>
            <a:endParaRPr dirty="0"/>
          </a:p>
        </p:txBody>
      </p:sp>
    </p:spTree>
    <p:extLst>
      <p:ext uri="{BB962C8B-B14F-4D97-AF65-F5344CB8AC3E}">
        <p14:creationId xmlns:p14="http://schemas.microsoft.com/office/powerpoint/2010/main" val="1252497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C266781-A884-34FD-B337-8DC9D059D07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
        <p:nvSpPr>
          <p:cNvPr id="6" name="Google Shape;108;p3">
            <a:extLst>
              <a:ext uri="{FF2B5EF4-FFF2-40B4-BE49-F238E27FC236}">
                <a16:creationId xmlns:a16="http://schemas.microsoft.com/office/drawing/2014/main" id="{C030287A-6A70-F262-6F62-B16F693590AC}"/>
              </a:ext>
            </a:extLst>
          </p:cNvPr>
          <p:cNvSpPr txBox="1"/>
          <p:nvPr/>
        </p:nvSpPr>
        <p:spPr>
          <a:xfrm>
            <a:off x="473243" y="764257"/>
            <a:ext cx="6460957" cy="923330"/>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5400" dirty="0">
                <a:solidFill>
                  <a:schemeClr val="dk1"/>
                </a:solidFill>
                <a:latin typeface="Economica"/>
                <a:ea typeface="Economica"/>
                <a:cs typeface="Economica"/>
                <a:sym typeface="Economica"/>
              </a:rPr>
              <a:t>What’s In the News?</a:t>
            </a:r>
            <a:endParaRPr dirty="0"/>
          </a:p>
        </p:txBody>
      </p:sp>
      <p:pic>
        <p:nvPicPr>
          <p:cNvPr id="8" name="Picture 7">
            <a:extLst>
              <a:ext uri="{FF2B5EF4-FFF2-40B4-BE49-F238E27FC236}">
                <a16:creationId xmlns:a16="http://schemas.microsoft.com/office/drawing/2014/main" id="{D9B0F7AE-CF18-018C-8997-D7441B0724FC}"/>
              </a:ext>
            </a:extLst>
          </p:cNvPr>
          <p:cNvPicPr>
            <a:picLocks noChangeAspect="1"/>
          </p:cNvPicPr>
          <p:nvPr/>
        </p:nvPicPr>
        <p:blipFill>
          <a:blip r:embed="rId2"/>
          <a:stretch>
            <a:fillRect/>
          </a:stretch>
        </p:blipFill>
        <p:spPr>
          <a:xfrm>
            <a:off x="5502443" y="494647"/>
            <a:ext cx="6216314" cy="2934353"/>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9748610B-A3E1-D3EC-10FA-90D9C060C3DD}"/>
              </a:ext>
            </a:extLst>
          </p:cNvPr>
          <p:cNvPicPr>
            <a:picLocks noChangeAspect="1"/>
          </p:cNvPicPr>
          <p:nvPr/>
        </p:nvPicPr>
        <p:blipFill>
          <a:blip r:embed="rId3"/>
          <a:stretch>
            <a:fillRect/>
          </a:stretch>
        </p:blipFill>
        <p:spPr>
          <a:xfrm>
            <a:off x="846134" y="2486644"/>
            <a:ext cx="8213645" cy="33662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413402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E1D9430-911C-3178-B60F-0111402243C6}"/>
              </a:ext>
            </a:extLst>
          </p:cNvPr>
          <p:cNvPicPr>
            <a:picLocks noChangeAspect="1"/>
          </p:cNvPicPr>
          <p:nvPr/>
        </p:nvPicPr>
        <p:blipFill>
          <a:blip r:embed="rId2"/>
          <a:stretch>
            <a:fillRect/>
          </a:stretch>
        </p:blipFill>
        <p:spPr>
          <a:xfrm>
            <a:off x="0" y="0"/>
            <a:ext cx="12192000" cy="6858000"/>
          </a:xfrm>
          <a:prstGeom prst="rect">
            <a:avLst/>
          </a:prstGeom>
        </p:spPr>
      </p:pic>
      <p:sp>
        <p:nvSpPr>
          <p:cNvPr id="5" name="Slide Number Placeholder 4">
            <a:extLst>
              <a:ext uri="{FF2B5EF4-FFF2-40B4-BE49-F238E27FC236}">
                <a16:creationId xmlns:a16="http://schemas.microsoft.com/office/drawing/2014/main" id="{EB6518A4-3F20-4AA9-A204-C61A18C758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spTree>
    <p:extLst>
      <p:ext uri="{BB962C8B-B14F-4D97-AF65-F5344CB8AC3E}">
        <p14:creationId xmlns:p14="http://schemas.microsoft.com/office/powerpoint/2010/main" val="34350033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E3DC8AD-FD5B-CF08-FBF4-BE7DEF4811F4}"/>
              </a:ext>
            </a:extLst>
          </p:cNvPr>
          <p:cNvPicPr>
            <a:picLocks noChangeAspect="1"/>
          </p:cNvPicPr>
          <p:nvPr/>
        </p:nvPicPr>
        <p:blipFill>
          <a:blip r:embed="rId2"/>
          <a:stretch>
            <a:fillRect/>
          </a:stretch>
        </p:blipFill>
        <p:spPr>
          <a:xfrm>
            <a:off x="0" y="0"/>
            <a:ext cx="12192000" cy="6858000"/>
          </a:xfrm>
          <a:prstGeom prst="rect">
            <a:avLst/>
          </a:prstGeom>
        </p:spPr>
      </p:pic>
      <p:sp>
        <p:nvSpPr>
          <p:cNvPr id="5" name="Slide Number Placeholder 4">
            <a:extLst>
              <a:ext uri="{FF2B5EF4-FFF2-40B4-BE49-F238E27FC236}">
                <a16:creationId xmlns:a16="http://schemas.microsoft.com/office/drawing/2014/main" id="{F1EE40D1-4397-CF49-399B-6A6373B9EB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spTree>
    <p:extLst>
      <p:ext uri="{BB962C8B-B14F-4D97-AF65-F5344CB8AC3E}">
        <p14:creationId xmlns:p14="http://schemas.microsoft.com/office/powerpoint/2010/main" val="40722451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F60D1E-CEB5-0AC0-1F19-6704EB21CA7D}"/>
              </a:ext>
            </a:extLst>
          </p:cNvPr>
          <p:cNvPicPr>
            <a:picLocks noChangeAspect="1"/>
          </p:cNvPicPr>
          <p:nvPr/>
        </p:nvPicPr>
        <p:blipFill>
          <a:blip r:embed="rId2"/>
          <a:stretch>
            <a:fillRect/>
          </a:stretch>
        </p:blipFill>
        <p:spPr>
          <a:xfrm>
            <a:off x="0" y="0"/>
            <a:ext cx="12192000" cy="6858000"/>
          </a:xfrm>
          <a:prstGeom prst="rect">
            <a:avLst/>
          </a:prstGeom>
        </p:spPr>
      </p:pic>
      <p:sp>
        <p:nvSpPr>
          <p:cNvPr id="5" name="Slide Number Placeholder 4">
            <a:extLst>
              <a:ext uri="{FF2B5EF4-FFF2-40B4-BE49-F238E27FC236}">
                <a16:creationId xmlns:a16="http://schemas.microsoft.com/office/drawing/2014/main" id="{F1EE40D1-4397-CF49-399B-6A6373B9EB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spTree>
    <p:extLst>
      <p:ext uri="{BB962C8B-B14F-4D97-AF65-F5344CB8AC3E}">
        <p14:creationId xmlns:p14="http://schemas.microsoft.com/office/powerpoint/2010/main" val="12586302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48A6FF5-B506-6B94-1B11-B9BF065E9DE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pic>
        <p:nvPicPr>
          <p:cNvPr id="6" name="Picture 5">
            <a:extLst>
              <a:ext uri="{FF2B5EF4-FFF2-40B4-BE49-F238E27FC236}">
                <a16:creationId xmlns:a16="http://schemas.microsoft.com/office/drawing/2014/main" id="{933D4A0F-9BA8-283C-CA15-40556955C1F4}"/>
              </a:ext>
            </a:extLst>
          </p:cNvPr>
          <p:cNvPicPr>
            <a:picLocks noChangeAspect="1"/>
          </p:cNvPicPr>
          <p:nvPr/>
        </p:nvPicPr>
        <p:blipFill>
          <a:blip r:embed="rId3"/>
          <a:stretch>
            <a:fillRect/>
          </a:stretch>
        </p:blipFill>
        <p:spPr>
          <a:xfrm>
            <a:off x="2020896" y="1998191"/>
            <a:ext cx="8150208" cy="4358159"/>
          </a:xfrm>
          <a:prstGeom prst="rect">
            <a:avLst/>
          </a:prstGeom>
        </p:spPr>
      </p:pic>
      <p:sp>
        <p:nvSpPr>
          <p:cNvPr id="7" name="Google Shape;183;p13">
            <a:extLst>
              <a:ext uri="{FF2B5EF4-FFF2-40B4-BE49-F238E27FC236}">
                <a16:creationId xmlns:a16="http://schemas.microsoft.com/office/drawing/2014/main" id="{12F13A8C-C02E-6E60-AAF3-1D86CA94633E}"/>
              </a:ext>
            </a:extLst>
          </p:cNvPr>
          <p:cNvSpPr txBox="1"/>
          <p:nvPr/>
        </p:nvSpPr>
        <p:spPr>
          <a:xfrm>
            <a:off x="729915" y="501650"/>
            <a:ext cx="10732169"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ea typeface="Economica"/>
                <a:cs typeface="Economica"/>
                <a:sym typeface="Economica"/>
              </a:rPr>
              <a:t>ImageNet Challenge Was Ended After 2017</a:t>
            </a:r>
            <a:endParaRPr dirty="0"/>
          </a:p>
        </p:txBody>
      </p:sp>
    </p:spTree>
    <p:extLst>
      <p:ext uri="{BB962C8B-B14F-4D97-AF65-F5344CB8AC3E}">
        <p14:creationId xmlns:p14="http://schemas.microsoft.com/office/powerpoint/2010/main" val="7093020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0756C-EFE8-54B1-64FF-C015E2BB0B0F}"/>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86377B1-4094-C53A-48EA-FA3F296FCCD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sp>
        <p:nvSpPr>
          <p:cNvPr id="4" name="Google Shape;183;p13">
            <a:extLst>
              <a:ext uri="{FF2B5EF4-FFF2-40B4-BE49-F238E27FC236}">
                <a16:creationId xmlns:a16="http://schemas.microsoft.com/office/drawing/2014/main" id="{9C53EBCD-88C4-9159-A90A-B42465488E19}"/>
              </a:ext>
            </a:extLst>
          </p:cNvPr>
          <p:cNvSpPr txBox="1"/>
          <p:nvPr/>
        </p:nvSpPr>
        <p:spPr>
          <a:xfrm>
            <a:off x="729915" y="501650"/>
            <a:ext cx="10732169"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sym typeface="Economica"/>
              </a:rPr>
              <a:t>Shifted Focus to Harder Problems</a:t>
            </a:r>
            <a:endParaRPr dirty="0"/>
          </a:p>
        </p:txBody>
      </p:sp>
      <p:pic>
        <p:nvPicPr>
          <p:cNvPr id="3" name="Picture 2">
            <a:extLst>
              <a:ext uri="{FF2B5EF4-FFF2-40B4-BE49-F238E27FC236}">
                <a16:creationId xmlns:a16="http://schemas.microsoft.com/office/drawing/2014/main" id="{B9FA0DE8-E0EF-8472-CB29-E2F71E8852EB}"/>
              </a:ext>
            </a:extLst>
          </p:cNvPr>
          <p:cNvPicPr>
            <a:picLocks noChangeAspect="1"/>
          </p:cNvPicPr>
          <p:nvPr/>
        </p:nvPicPr>
        <p:blipFill>
          <a:blip r:embed="rId2"/>
          <a:stretch>
            <a:fillRect/>
          </a:stretch>
        </p:blipFill>
        <p:spPr>
          <a:xfrm>
            <a:off x="2209800" y="1647557"/>
            <a:ext cx="7772400" cy="4486174"/>
          </a:xfrm>
          <a:prstGeom prst="rect">
            <a:avLst/>
          </a:prstGeom>
        </p:spPr>
      </p:pic>
    </p:spTree>
    <p:extLst>
      <p:ext uri="{BB962C8B-B14F-4D97-AF65-F5344CB8AC3E}">
        <p14:creationId xmlns:p14="http://schemas.microsoft.com/office/powerpoint/2010/main" val="26237439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7543E1-D742-C7F7-C44E-5863F5971FC6}"/>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1B42AA6-8DBB-6CC4-90EA-93EF99BECB9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pic>
        <p:nvPicPr>
          <p:cNvPr id="2" name="Picture 1">
            <a:extLst>
              <a:ext uri="{FF2B5EF4-FFF2-40B4-BE49-F238E27FC236}">
                <a16:creationId xmlns:a16="http://schemas.microsoft.com/office/drawing/2014/main" id="{92422465-EC53-957B-9285-D26A9BB6FEF9}"/>
              </a:ext>
            </a:extLst>
          </p:cNvPr>
          <p:cNvPicPr>
            <a:picLocks noChangeAspect="1"/>
          </p:cNvPicPr>
          <p:nvPr/>
        </p:nvPicPr>
        <p:blipFill>
          <a:blip r:embed="rId2"/>
          <a:stretch>
            <a:fillRect/>
          </a:stretch>
        </p:blipFill>
        <p:spPr>
          <a:xfrm>
            <a:off x="1205683" y="1672801"/>
            <a:ext cx="9780632" cy="4435687"/>
          </a:xfrm>
          <a:prstGeom prst="rect">
            <a:avLst/>
          </a:prstGeom>
          <a:ln>
            <a:noFill/>
          </a:ln>
          <a:effectLst>
            <a:outerShdw blurRad="292100" dist="139700" dir="2700000" algn="tl" rotWithShape="0">
              <a:srgbClr val="333333">
                <a:alpha val="65000"/>
              </a:srgbClr>
            </a:outerShdw>
          </a:effectLst>
        </p:spPr>
      </p:pic>
      <p:sp>
        <p:nvSpPr>
          <p:cNvPr id="4" name="Google Shape;183;p13">
            <a:extLst>
              <a:ext uri="{FF2B5EF4-FFF2-40B4-BE49-F238E27FC236}">
                <a16:creationId xmlns:a16="http://schemas.microsoft.com/office/drawing/2014/main" id="{03677CBD-3C0B-71F9-13EA-278DDD57071E}"/>
              </a:ext>
            </a:extLst>
          </p:cNvPr>
          <p:cNvSpPr txBox="1"/>
          <p:nvPr/>
        </p:nvSpPr>
        <p:spPr>
          <a:xfrm>
            <a:off x="729915" y="501650"/>
            <a:ext cx="10732169"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sym typeface="Economica"/>
              </a:rPr>
              <a:t>Shifted Focus to Harder Problems</a:t>
            </a:r>
            <a:endParaRPr dirty="0"/>
          </a:p>
        </p:txBody>
      </p:sp>
    </p:spTree>
    <p:extLst>
      <p:ext uri="{BB962C8B-B14F-4D97-AF65-F5344CB8AC3E}">
        <p14:creationId xmlns:p14="http://schemas.microsoft.com/office/powerpoint/2010/main" val="28481151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40E6E59-66A0-7B87-1EAF-B5C27FD3CC6A}"/>
              </a:ext>
            </a:extLst>
          </p:cNvPr>
          <p:cNvPicPr>
            <a:picLocks noChangeAspect="1"/>
          </p:cNvPicPr>
          <p:nvPr/>
        </p:nvPicPr>
        <p:blipFill>
          <a:blip r:embed="rId2"/>
          <a:stretch>
            <a:fillRect/>
          </a:stretch>
        </p:blipFill>
        <p:spPr>
          <a:xfrm>
            <a:off x="0" y="0"/>
            <a:ext cx="12192000" cy="6858000"/>
          </a:xfrm>
          <a:prstGeom prst="rect">
            <a:avLst/>
          </a:prstGeom>
        </p:spPr>
      </p:pic>
      <p:sp>
        <p:nvSpPr>
          <p:cNvPr id="5" name="Slide Number Placeholder 4">
            <a:extLst>
              <a:ext uri="{FF2B5EF4-FFF2-40B4-BE49-F238E27FC236}">
                <a16:creationId xmlns:a16="http://schemas.microsoft.com/office/drawing/2014/main" id="{C1517DBB-4536-78D5-E4FF-1CD730EBE19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spTree>
    <p:extLst>
      <p:ext uri="{BB962C8B-B14F-4D97-AF65-F5344CB8AC3E}">
        <p14:creationId xmlns:p14="http://schemas.microsoft.com/office/powerpoint/2010/main" val="39928180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AC9E9DA-D4F6-9705-0AEF-1FE0ABA95DA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pic>
        <p:nvPicPr>
          <p:cNvPr id="1026" name="Picture 2" descr="Using OpenCLIP for Image Search and Automatic Captioning | Towards Data  Science">
            <a:extLst>
              <a:ext uri="{FF2B5EF4-FFF2-40B4-BE49-F238E27FC236}">
                <a16:creationId xmlns:a16="http://schemas.microsoft.com/office/drawing/2014/main" id="{68F8BEA6-B369-4AAD-D337-0E2A657150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1178" y="1686489"/>
            <a:ext cx="7149644" cy="4669861"/>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83;p13">
            <a:extLst>
              <a:ext uri="{FF2B5EF4-FFF2-40B4-BE49-F238E27FC236}">
                <a16:creationId xmlns:a16="http://schemas.microsoft.com/office/drawing/2014/main" id="{46F4EBC6-9B27-D115-AB9A-BB26B9E3AE26}"/>
              </a:ext>
            </a:extLst>
          </p:cNvPr>
          <p:cNvSpPr txBox="1"/>
          <p:nvPr/>
        </p:nvSpPr>
        <p:spPr>
          <a:xfrm>
            <a:off x="729915" y="501650"/>
            <a:ext cx="10732169"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sym typeface="Economica"/>
              </a:rPr>
              <a:t>Contrastive Language-Image Pre-training (CLIP) </a:t>
            </a:r>
            <a:endParaRPr dirty="0"/>
          </a:p>
        </p:txBody>
      </p:sp>
    </p:spTree>
    <p:extLst>
      <p:ext uri="{BB962C8B-B14F-4D97-AF65-F5344CB8AC3E}">
        <p14:creationId xmlns:p14="http://schemas.microsoft.com/office/powerpoint/2010/main" val="4201923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0EBB1A-0B89-65CA-C4DE-C2340E75BC29}"/>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AFBDE1C-7EBB-F7CB-C115-D504BDA8829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28</a:t>
            </a:fld>
            <a:endParaRPr lang="en-US"/>
          </a:p>
        </p:txBody>
      </p:sp>
      <p:sp>
        <p:nvSpPr>
          <p:cNvPr id="2" name="Google Shape;183;p13">
            <a:extLst>
              <a:ext uri="{FF2B5EF4-FFF2-40B4-BE49-F238E27FC236}">
                <a16:creationId xmlns:a16="http://schemas.microsoft.com/office/drawing/2014/main" id="{44E40ABA-8E5A-33C6-54D8-0A866AA0DB7F}"/>
              </a:ext>
            </a:extLst>
          </p:cNvPr>
          <p:cNvSpPr txBox="1"/>
          <p:nvPr/>
        </p:nvSpPr>
        <p:spPr>
          <a:xfrm>
            <a:off x="729915" y="501650"/>
            <a:ext cx="10732169"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sym typeface="Economica"/>
              </a:rPr>
              <a:t>Contrastive Loss</a:t>
            </a:r>
            <a:endParaRPr dirty="0"/>
          </a:p>
        </p:txBody>
      </p:sp>
      <p:sp>
        <p:nvSpPr>
          <p:cNvPr id="3" name="Google Shape;210;p17">
            <a:extLst>
              <a:ext uri="{FF2B5EF4-FFF2-40B4-BE49-F238E27FC236}">
                <a16:creationId xmlns:a16="http://schemas.microsoft.com/office/drawing/2014/main" id="{713248FF-628B-D91F-0E2D-41B3A2E01A22}"/>
              </a:ext>
            </a:extLst>
          </p:cNvPr>
          <p:cNvSpPr txBox="1"/>
          <p:nvPr/>
        </p:nvSpPr>
        <p:spPr>
          <a:xfrm>
            <a:off x="890337" y="1643896"/>
            <a:ext cx="10016362" cy="25545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dk1"/>
                </a:solidFill>
                <a:latin typeface="Quicksand" pitchFamily="2" charset="77"/>
                <a:ea typeface="Calibri"/>
                <a:cs typeface="Calibri"/>
                <a:sym typeface="Calibri"/>
              </a:rPr>
              <a:t>The goal here is *not* prediction. The goal is to train a model that can encode inputs into numeric vector representations in a shared embedding space, such that ‘similar’ vectors are conceptually related, and ‘dissimilar’ vectors are conceptually unrelated.</a:t>
            </a:r>
          </a:p>
          <a:p>
            <a:pPr marL="0" marR="0" lvl="0" indent="0" algn="l" rtl="0">
              <a:spcBef>
                <a:spcPts val="0"/>
              </a:spcBef>
              <a:spcAft>
                <a:spcPts val="0"/>
              </a:spcAft>
              <a:buNone/>
            </a:pPr>
            <a:endParaRPr lang="en-US" sz="2000" dirty="0">
              <a:solidFill>
                <a:schemeClr val="dk1"/>
              </a:solidFill>
              <a:latin typeface="Quicksand" pitchFamily="2" charset="77"/>
              <a:ea typeface="Calibri"/>
              <a:cs typeface="Calibri"/>
              <a:sym typeface="Calibri"/>
            </a:endParaRPr>
          </a:p>
          <a:p>
            <a:pPr marL="0" marR="0" lvl="0" indent="0" algn="l" rtl="0">
              <a:spcBef>
                <a:spcPts val="0"/>
              </a:spcBef>
              <a:spcAft>
                <a:spcPts val="0"/>
              </a:spcAft>
              <a:buNone/>
            </a:pPr>
            <a:r>
              <a:rPr lang="en-US" sz="2000" dirty="0">
                <a:solidFill>
                  <a:schemeClr val="dk1"/>
                </a:solidFill>
                <a:latin typeface="Quicksand" pitchFamily="2" charset="77"/>
                <a:ea typeface="Calibri"/>
                <a:cs typeface="Calibri"/>
                <a:sym typeface="Calibri"/>
              </a:rPr>
              <a:t>We have a special loss function that we minimize for this purpose, where it is once again a 2-part loss, depending on whether the ‘pair’ of inputs is positive (related) or negative (unrelated). </a:t>
            </a:r>
            <a:endParaRPr sz="1800" dirty="0">
              <a:solidFill>
                <a:schemeClr val="dk1"/>
              </a:solidFill>
              <a:latin typeface="Calibri"/>
              <a:ea typeface="Calibri"/>
              <a:cs typeface="Calibri"/>
              <a:sym typeface="Calibri"/>
            </a:endParaRPr>
          </a:p>
        </p:txBody>
      </p:sp>
      <p:pic>
        <p:nvPicPr>
          <p:cNvPr id="4" name="Picture 3">
            <a:extLst>
              <a:ext uri="{FF2B5EF4-FFF2-40B4-BE49-F238E27FC236}">
                <a16:creationId xmlns:a16="http://schemas.microsoft.com/office/drawing/2014/main" id="{2D822D1A-5720-70B9-B62E-CF02077BA660}"/>
              </a:ext>
            </a:extLst>
          </p:cNvPr>
          <p:cNvPicPr>
            <a:picLocks noChangeAspect="1"/>
          </p:cNvPicPr>
          <p:nvPr/>
        </p:nvPicPr>
        <p:blipFill>
          <a:blip r:embed="rId3"/>
          <a:stretch>
            <a:fillRect/>
          </a:stretch>
        </p:blipFill>
        <p:spPr>
          <a:xfrm>
            <a:off x="3987210" y="4609146"/>
            <a:ext cx="4817860" cy="812651"/>
          </a:xfrm>
          <a:prstGeom prst="rect">
            <a:avLst/>
          </a:prstGeom>
        </p:spPr>
      </p:pic>
    </p:spTree>
    <p:extLst>
      <p:ext uri="{BB962C8B-B14F-4D97-AF65-F5344CB8AC3E}">
        <p14:creationId xmlns:p14="http://schemas.microsoft.com/office/powerpoint/2010/main" val="2222053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CFF"/>
        </a:solidFill>
        <a:effectLst/>
      </p:bgPr>
    </p:bg>
    <p:spTree>
      <p:nvGrpSpPr>
        <p:cNvPr id="1" name="Shape 208"/>
        <p:cNvGrpSpPr/>
        <p:nvPr/>
      </p:nvGrpSpPr>
      <p:grpSpPr>
        <a:xfrm>
          <a:off x="0" y="0"/>
          <a:ext cx="0" cy="0"/>
          <a:chOff x="0" y="0"/>
          <a:chExt cx="0" cy="0"/>
        </a:xfrm>
      </p:grpSpPr>
      <p:sp>
        <p:nvSpPr>
          <p:cNvPr id="209" name="Google Shape;209;p17"/>
          <p:cNvSpPr txBox="1"/>
          <p:nvPr/>
        </p:nvSpPr>
        <p:spPr>
          <a:xfrm>
            <a:off x="1665110" y="421266"/>
            <a:ext cx="8861778"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a:solidFill>
                  <a:schemeClr val="dk1"/>
                </a:solidFill>
                <a:latin typeface="Economica"/>
                <a:ea typeface="Economica"/>
                <a:cs typeface="Economica"/>
                <a:sym typeface="Economica"/>
              </a:rPr>
              <a:t>Pre-Trained Models: Feature Extraction</a:t>
            </a:r>
            <a:endParaRPr/>
          </a:p>
        </p:txBody>
      </p:sp>
      <p:sp>
        <p:nvSpPr>
          <p:cNvPr id="210" name="Google Shape;210;p17"/>
          <p:cNvSpPr txBox="1"/>
          <p:nvPr/>
        </p:nvSpPr>
        <p:spPr>
          <a:xfrm>
            <a:off x="890337" y="1643896"/>
            <a:ext cx="10016362" cy="37856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dk1"/>
                </a:solidFill>
                <a:latin typeface="Quicksand" pitchFamily="2" charset="77"/>
                <a:ea typeface="Calibri"/>
                <a:cs typeface="Calibri"/>
                <a:sym typeface="Calibri"/>
              </a:rPr>
              <a:t>Take the convolutional base layers from someone else’s model, then…</a:t>
            </a:r>
            <a:endParaRPr dirty="0">
              <a:latin typeface="Quicksand" pitchFamily="2" charset="77"/>
            </a:endParaRPr>
          </a:p>
          <a:p>
            <a:pPr marL="0" marR="0" lvl="0" indent="0" algn="l" rtl="0">
              <a:spcBef>
                <a:spcPts val="0"/>
              </a:spcBef>
              <a:spcAft>
                <a:spcPts val="0"/>
              </a:spcAft>
              <a:buNone/>
            </a:pPr>
            <a:endParaRPr sz="2000" b="1" dirty="0">
              <a:solidFill>
                <a:schemeClr val="dk1"/>
              </a:solidFill>
              <a:latin typeface="Quicksand"/>
              <a:ea typeface="Quicksand"/>
              <a:cs typeface="Quicksand"/>
              <a:sym typeface="Quicksand"/>
            </a:endParaRPr>
          </a:p>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Two Options</a:t>
            </a:r>
            <a:endParaRPr dirty="0"/>
          </a:p>
          <a:p>
            <a:pPr marL="285750" marR="0" lvl="0" indent="-285750" algn="l" rtl="0">
              <a:spcBef>
                <a:spcPts val="0"/>
              </a:spcBef>
              <a:spcAft>
                <a:spcPts val="0"/>
              </a:spcAft>
              <a:buClr>
                <a:schemeClr val="dk1"/>
              </a:buClr>
              <a:buSzPts val="1800"/>
              <a:buFont typeface="Arial"/>
              <a:buChar char="•"/>
            </a:pPr>
            <a:r>
              <a:rPr lang="en-US" sz="1800" i="1" u="sng" dirty="0">
                <a:solidFill>
                  <a:schemeClr val="dk1"/>
                </a:solidFill>
                <a:latin typeface="Quicksand" pitchFamily="2" charset="77"/>
                <a:ea typeface="Calibri"/>
                <a:cs typeface="Calibri"/>
                <a:sym typeface="Calibri"/>
              </a:rPr>
              <a:t>Feed Data Through Model Base:</a:t>
            </a:r>
            <a:r>
              <a:rPr lang="en-US" sz="1800" dirty="0">
                <a:solidFill>
                  <a:schemeClr val="dk1"/>
                </a:solidFill>
                <a:latin typeface="Quicksand" pitchFamily="2" charset="77"/>
                <a:ea typeface="Calibri"/>
                <a:cs typeface="Calibri"/>
                <a:sym typeface="Calibri"/>
              </a:rPr>
              <a:t> feed your images through convolutional base, take the outputs, and then use those as your predictors, feeding them into a network of dense layers. </a:t>
            </a: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i="1" u="sng" dirty="0">
                <a:solidFill>
                  <a:schemeClr val="dk1"/>
                </a:solidFill>
                <a:latin typeface="Quicksand" pitchFamily="2" charset="77"/>
                <a:ea typeface="Calibri"/>
                <a:cs typeface="Calibri"/>
                <a:sym typeface="Calibri"/>
              </a:rPr>
              <a:t>Freeze Model Base and Include in Network:</a:t>
            </a:r>
            <a:r>
              <a:rPr lang="en-US" sz="1800" i="1" dirty="0">
                <a:solidFill>
                  <a:schemeClr val="dk1"/>
                </a:solidFill>
                <a:latin typeface="Quicksand" pitchFamily="2" charset="77"/>
                <a:ea typeface="Calibri"/>
                <a:cs typeface="Calibri"/>
                <a:sym typeface="Calibri"/>
              </a:rPr>
              <a:t> </a:t>
            </a:r>
            <a:r>
              <a:rPr lang="en-US" sz="1800" dirty="0">
                <a:solidFill>
                  <a:schemeClr val="dk1"/>
                </a:solidFill>
                <a:latin typeface="Quicksand" pitchFamily="2" charset="77"/>
                <a:ea typeface="Calibri"/>
                <a:cs typeface="Calibri"/>
                <a:sym typeface="Calibri"/>
              </a:rPr>
              <a:t>Take the convolutional base layers from someone else’s model and freeze them (make parameters non-trainable), then stack your (trainable) Dense layers onto the end. This lets you add data-augmentation to the front of the model. </a:t>
            </a:r>
            <a:endParaRPr sz="1800" i="1" dirty="0">
              <a:solidFill>
                <a:schemeClr val="dk1"/>
              </a:solidFill>
              <a:latin typeface="Quicksand" pitchFamily="2" charset="77"/>
              <a:ea typeface="Calibri"/>
              <a:cs typeface="Calibri"/>
              <a:sym typeface="Calibri"/>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p:txBody>
      </p:sp>
      <p:pic>
        <p:nvPicPr>
          <p:cNvPr id="211" name="Google Shape;211;p17"/>
          <p:cNvPicPr preferRelativeResize="0"/>
          <p:nvPr/>
        </p:nvPicPr>
        <p:blipFill rotWithShape="1">
          <a:blip r:embed="rId3">
            <a:alphaModFix/>
          </a:blip>
          <a:srcRect/>
          <a:stretch/>
        </p:blipFill>
        <p:spPr>
          <a:xfrm>
            <a:off x="4401353" y="4441924"/>
            <a:ext cx="3389292" cy="233223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
          <p:cNvSpPr txBox="1"/>
          <p:nvPr/>
        </p:nvSpPr>
        <p:spPr>
          <a:xfrm>
            <a:off x="2865521" y="586938"/>
            <a:ext cx="6460957"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b="0" i="0" u="none" strike="noStrike" cap="none" dirty="0">
                <a:solidFill>
                  <a:schemeClr val="dk1"/>
                </a:solidFill>
                <a:latin typeface="Economica"/>
                <a:ea typeface="Economica"/>
                <a:cs typeface="Economica"/>
                <a:sym typeface="Economica"/>
              </a:rPr>
              <a:t>This Week</a:t>
            </a:r>
            <a:endParaRPr dirty="0"/>
          </a:p>
        </p:txBody>
      </p:sp>
      <p:sp>
        <p:nvSpPr>
          <p:cNvPr id="103" name="Google Shape;103;p2"/>
          <p:cNvSpPr txBox="1"/>
          <p:nvPr/>
        </p:nvSpPr>
        <p:spPr>
          <a:xfrm>
            <a:off x="890337" y="1940249"/>
            <a:ext cx="10016362" cy="320087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dk1"/>
                </a:solidFill>
                <a:latin typeface="Quicksand"/>
                <a:ea typeface="Quicksand"/>
                <a:cs typeface="Quicksand"/>
                <a:sym typeface="Quicksand"/>
              </a:rPr>
              <a:t>Convolutional Neural Networks (CNNs)</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What CNNs try to accomplish</a:t>
            </a: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What is a convolution?</a:t>
            </a:r>
            <a:endParaRPr dirty="0">
              <a:latin typeface="Quicksand" pitchFamily="2" charset="77"/>
            </a:endParaRPr>
          </a:p>
          <a:p>
            <a:pPr marL="742950" marR="0" lvl="1" indent="-285750" algn="l" rtl="0">
              <a:spcBef>
                <a:spcPts val="0"/>
              </a:spcBef>
              <a:spcAft>
                <a:spcPts val="0"/>
              </a:spcAft>
              <a:buClr>
                <a:schemeClr val="dk1"/>
              </a:buClr>
              <a:buSzPts val="1800"/>
              <a:buFont typeface="Arial"/>
              <a:buChar char="•"/>
            </a:pPr>
            <a:r>
              <a:rPr lang="en-US" sz="1800" b="0" i="0" u="none" strike="noStrike" cap="none" dirty="0">
                <a:solidFill>
                  <a:schemeClr val="dk1"/>
                </a:solidFill>
                <a:latin typeface="Quicksand" pitchFamily="2" charset="77"/>
                <a:ea typeface="Calibri"/>
                <a:cs typeface="Calibri"/>
                <a:sym typeface="Calibri"/>
              </a:rPr>
              <a:t>Padding, strides, filters</a:t>
            </a: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What is pooling? </a:t>
            </a:r>
            <a:endParaRPr dirty="0">
              <a:latin typeface="Quicksand" pitchFamily="2" charset="77"/>
            </a:endParaRPr>
          </a:p>
          <a:p>
            <a:pPr marL="742950" marR="0" lvl="1" indent="-285750" algn="l" rtl="0">
              <a:spcBef>
                <a:spcPts val="0"/>
              </a:spcBef>
              <a:spcAft>
                <a:spcPts val="0"/>
              </a:spcAft>
              <a:buClr>
                <a:schemeClr val="dk1"/>
              </a:buClr>
              <a:buSzPts val="1800"/>
              <a:buFont typeface="Arial"/>
              <a:buChar char="•"/>
            </a:pPr>
            <a:r>
              <a:rPr lang="en-US" sz="1800" b="0" i="0" u="none" strike="noStrike" cap="none" dirty="0">
                <a:solidFill>
                  <a:schemeClr val="dk1"/>
                </a:solidFill>
                <a:latin typeface="Quicksand" pitchFamily="2" charset="77"/>
                <a:ea typeface="Calibri"/>
                <a:cs typeface="Calibri"/>
                <a:sym typeface="Calibri"/>
              </a:rPr>
              <a:t>Max, min, avg pooling.</a:t>
            </a:r>
            <a:r>
              <a:rPr lang="en-US" sz="1800" b="0" i="0" u="none" strike="noStrike" cap="none" dirty="0">
                <a:solidFill>
                  <a:schemeClr val="dk1"/>
                </a:solidFill>
                <a:latin typeface="Calibri"/>
                <a:ea typeface="Calibri"/>
                <a:cs typeface="Calibri"/>
                <a:sym typeface="Calibri"/>
              </a:rPr>
              <a:t> </a:t>
            </a:r>
            <a:endParaRPr dirty="0"/>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Other Stuff</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CNN specific techniques to avoid overfitting (data augmentation).</a:t>
            </a: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Extracting feature representations from your trained model.</a:t>
            </a: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Adapting pre-trained models (transfer learning).</a:t>
            </a:r>
            <a:endParaRPr dirty="0">
              <a:latin typeface="Quicksand" pitchFamily="2" charset="77"/>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18"/>
          <p:cNvSpPr txBox="1"/>
          <p:nvPr/>
        </p:nvSpPr>
        <p:spPr>
          <a:xfrm>
            <a:off x="1665110" y="421266"/>
            <a:ext cx="8861778"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ea typeface="Economica"/>
                <a:cs typeface="Economica"/>
                <a:sym typeface="Economica"/>
              </a:rPr>
              <a:t>Pre-Trained Models: Fine Tuning</a:t>
            </a:r>
            <a:endParaRPr dirty="0"/>
          </a:p>
        </p:txBody>
      </p:sp>
      <p:sp>
        <p:nvSpPr>
          <p:cNvPr id="218" name="Google Shape;218;p18"/>
          <p:cNvSpPr txBox="1"/>
          <p:nvPr/>
        </p:nvSpPr>
        <p:spPr>
          <a:xfrm>
            <a:off x="890337" y="1643896"/>
            <a:ext cx="10016362" cy="283150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dk1"/>
                </a:solidFill>
                <a:latin typeface="Quicksand" pitchFamily="2" charset="77"/>
                <a:ea typeface="Calibri"/>
                <a:cs typeface="Calibri"/>
                <a:sym typeface="Calibri"/>
              </a:rPr>
              <a:t>Take the convolutional base layers from someone else’s model, then…</a:t>
            </a:r>
            <a:endParaRPr dirty="0">
              <a:latin typeface="Quicksand" pitchFamily="2" charset="77"/>
            </a:endParaRPr>
          </a:p>
          <a:p>
            <a:pPr marL="0" marR="0" lvl="0" indent="0" algn="l" rtl="0">
              <a:spcBef>
                <a:spcPts val="0"/>
              </a:spcBef>
              <a:spcAft>
                <a:spcPts val="0"/>
              </a:spcAft>
              <a:buNone/>
            </a:pPr>
            <a:endParaRPr sz="2000" b="1" dirty="0">
              <a:solidFill>
                <a:schemeClr val="dk1"/>
              </a:solidFill>
              <a:latin typeface="Quicksand" pitchFamily="2" charset="77"/>
              <a:ea typeface="Quicksand"/>
              <a:cs typeface="Quicksand"/>
              <a:sym typeface="Quicksand"/>
            </a:endParaRPr>
          </a:p>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Freeze Only the First Several Layers</a:t>
            </a:r>
            <a:br>
              <a:rPr lang="en-US" sz="2000" b="1" dirty="0">
                <a:solidFill>
                  <a:schemeClr val="dk1"/>
                </a:solidFill>
                <a:latin typeface="Quicksand"/>
                <a:ea typeface="Quicksand"/>
                <a:cs typeface="Quicksand"/>
                <a:sym typeface="Quicksand"/>
              </a:rPr>
            </a:b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Allow your network to modify / update the last few convolutional base </a:t>
            </a:r>
            <a:br>
              <a:rPr lang="en-US" sz="1800" dirty="0">
                <a:solidFill>
                  <a:schemeClr val="dk1"/>
                </a:solidFill>
                <a:latin typeface="Quicksand" pitchFamily="2" charset="77"/>
                <a:ea typeface="Calibri"/>
                <a:cs typeface="Calibri"/>
                <a:sym typeface="Calibri"/>
              </a:rPr>
            </a:br>
            <a:r>
              <a:rPr lang="en-US" sz="1800" dirty="0">
                <a:solidFill>
                  <a:schemeClr val="dk1"/>
                </a:solidFill>
                <a:latin typeface="Quicksand" pitchFamily="2" charset="77"/>
                <a:ea typeface="Calibri"/>
                <a:cs typeface="Calibri"/>
                <a:sym typeface="Calibri"/>
              </a:rPr>
              <a:t>layers as part of training, along with your own Dense layers… </a:t>
            </a:r>
            <a:br>
              <a:rPr lang="en-US" sz="1800" dirty="0">
                <a:solidFill>
                  <a:schemeClr val="dk1"/>
                </a:solidFill>
                <a:latin typeface="Quicksand" pitchFamily="2" charset="77"/>
                <a:ea typeface="Calibri"/>
                <a:cs typeface="Calibri"/>
                <a:sym typeface="Calibri"/>
              </a:rPr>
            </a:b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Iterate over the layers in the network and set the last few to be trainable.</a:t>
            </a:r>
            <a:endParaRPr dirty="0">
              <a:latin typeface="Quicksand" pitchFamily="2" charset="77"/>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285750" marR="0" lvl="0" indent="-171450" algn="l" rtl="0">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p:txBody>
      </p:sp>
      <p:pic>
        <p:nvPicPr>
          <p:cNvPr id="219" name="Google Shape;219;p18"/>
          <p:cNvPicPr preferRelativeResize="0"/>
          <p:nvPr/>
        </p:nvPicPr>
        <p:blipFill rotWithShape="1">
          <a:blip r:embed="rId3">
            <a:alphaModFix/>
          </a:blip>
          <a:srcRect/>
          <a:stretch/>
        </p:blipFill>
        <p:spPr>
          <a:xfrm>
            <a:off x="9996788" y="1284269"/>
            <a:ext cx="1304875" cy="4966570"/>
          </a:xfrm>
          <a:prstGeom prst="rect">
            <a:avLst/>
          </a:prstGeom>
          <a:noFill/>
          <a:ln>
            <a:noFill/>
          </a:ln>
        </p:spPr>
      </p:pic>
      <p:pic>
        <p:nvPicPr>
          <p:cNvPr id="220" name="Google Shape;220;p18"/>
          <p:cNvPicPr preferRelativeResize="0"/>
          <p:nvPr/>
        </p:nvPicPr>
        <p:blipFill rotWithShape="1">
          <a:blip r:embed="rId4">
            <a:alphaModFix/>
          </a:blip>
          <a:srcRect/>
          <a:stretch/>
        </p:blipFill>
        <p:spPr>
          <a:xfrm>
            <a:off x="2372783" y="4475400"/>
            <a:ext cx="4737100" cy="1079500"/>
          </a:xfrm>
          <a:prstGeom prst="rect">
            <a:avLst/>
          </a:prstGeom>
          <a:noFill/>
          <a:ln>
            <a:noFill/>
          </a:ln>
          <a:effectLst>
            <a:outerShdw blurRad="292100" dist="139700" dir="2700000" algn="tl" rotWithShape="0">
              <a:srgbClr val="333333">
                <a:alpha val="64705"/>
              </a:srgbClr>
            </a:outerShdw>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BE9CE5A-1561-06D1-0736-A7FC18FE53C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31</a:t>
            </a:fld>
            <a:endParaRPr lang="en-US"/>
          </a:p>
        </p:txBody>
      </p:sp>
      <p:pic>
        <p:nvPicPr>
          <p:cNvPr id="6" name="Picture 5">
            <a:extLst>
              <a:ext uri="{FF2B5EF4-FFF2-40B4-BE49-F238E27FC236}">
                <a16:creationId xmlns:a16="http://schemas.microsoft.com/office/drawing/2014/main" id="{CDCAE3E7-8BB7-6431-6765-75E871D09D12}"/>
              </a:ext>
            </a:extLst>
          </p:cNvPr>
          <p:cNvPicPr>
            <a:picLocks noChangeAspect="1"/>
          </p:cNvPicPr>
          <p:nvPr/>
        </p:nvPicPr>
        <p:blipFill>
          <a:blip r:embed="rId2"/>
          <a:stretch>
            <a:fillRect/>
          </a:stretch>
        </p:blipFill>
        <p:spPr>
          <a:xfrm>
            <a:off x="2286550" y="2646751"/>
            <a:ext cx="7618899" cy="3709599"/>
          </a:xfrm>
          <a:prstGeom prst="rect">
            <a:avLst/>
          </a:prstGeom>
        </p:spPr>
      </p:pic>
      <p:sp>
        <p:nvSpPr>
          <p:cNvPr id="7" name="Google Shape;217;p18">
            <a:extLst>
              <a:ext uri="{FF2B5EF4-FFF2-40B4-BE49-F238E27FC236}">
                <a16:creationId xmlns:a16="http://schemas.microsoft.com/office/drawing/2014/main" id="{EB9E6F29-E794-F4E4-6DF7-29B80820BF50}"/>
              </a:ext>
            </a:extLst>
          </p:cNvPr>
          <p:cNvSpPr txBox="1"/>
          <p:nvPr/>
        </p:nvSpPr>
        <p:spPr>
          <a:xfrm>
            <a:off x="1010430" y="501650"/>
            <a:ext cx="10171135" cy="17542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sym typeface="Economica"/>
              </a:rPr>
              <a:t>What Are People Tackling Now? </a:t>
            </a:r>
            <a:br>
              <a:rPr lang="en-US" sz="5400" dirty="0">
                <a:solidFill>
                  <a:schemeClr val="dk1"/>
                </a:solidFill>
                <a:latin typeface="Economica"/>
                <a:sym typeface="Economica"/>
              </a:rPr>
            </a:br>
            <a:r>
              <a:rPr lang="en-US" sz="5400" dirty="0">
                <a:solidFill>
                  <a:schemeClr val="dk1"/>
                </a:solidFill>
                <a:latin typeface="Economica"/>
                <a:sym typeface="Economica"/>
              </a:rPr>
              <a:t>3D Scene Reconstruction</a:t>
            </a:r>
            <a:endParaRPr dirty="0"/>
          </a:p>
        </p:txBody>
      </p:sp>
    </p:spTree>
    <p:extLst>
      <p:ext uri="{BB962C8B-B14F-4D97-AF65-F5344CB8AC3E}">
        <p14:creationId xmlns:p14="http://schemas.microsoft.com/office/powerpoint/2010/main" val="36833157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5005015-D3F3-7B1E-B149-4E29A6D4650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32</a:t>
            </a:fld>
            <a:endParaRPr lang="en-US"/>
          </a:p>
        </p:txBody>
      </p:sp>
      <p:sp>
        <p:nvSpPr>
          <p:cNvPr id="6" name="Google Shape;217;p18">
            <a:extLst>
              <a:ext uri="{FF2B5EF4-FFF2-40B4-BE49-F238E27FC236}">
                <a16:creationId xmlns:a16="http://schemas.microsoft.com/office/drawing/2014/main" id="{86EB59AB-2B2D-C072-90C7-E4FB0C997C98}"/>
              </a:ext>
            </a:extLst>
          </p:cNvPr>
          <p:cNvSpPr txBox="1"/>
          <p:nvPr/>
        </p:nvSpPr>
        <p:spPr>
          <a:xfrm>
            <a:off x="1665110" y="421266"/>
            <a:ext cx="8861778"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ea typeface="Economica"/>
                <a:cs typeface="Economica"/>
                <a:sym typeface="Economica"/>
              </a:rPr>
              <a:t>Self-Evaluation &amp; Peer Call-outs</a:t>
            </a:r>
            <a:endParaRPr dirty="0"/>
          </a:p>
        </p:txBody>
      </p:sp>
    </p:spTree>
    <p:extLst>
      <p:ext uri="{BB962C8B-B14F-4D97-AF65-F5344CB8AC3E}">
        <p14:creationId xmlns:p14="http://schemas.microsoft.com/office/powerpoint/2010/main" val="29245001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0"/>
          <p:cNvSpPr txBox="1"/>
          <p:nvPr/>
        </p:nvSpPr>
        <p:spPr>
          <a:xfrm>
            <a:off x="1750621" y="2828835"/>
            <a:ext cx="8690758"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7200">
                <a:solidFill>
                  <a:schemeClr val="dk1"/>
                </a:solidFill>
                <a:latin typeface="Economica"/>
                <a:ea typeface="Economica"/>
                <a:cs typeface="Economica"/>
                <a:sym typeface="Economica"/>
              </a:rPr>
              <a:t>Questions?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3"/>
          <p:cNvSpPr txBox="1"/>
          <p:nvPr/>
        </p:nvSpPr>
        <p:spPr>
          <a:xfrm>
            <a:off x="2865521" y="586938"/>
            <a:ext cx="6460957"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a:solidFill>
                  <a:schemeClr val="dk1"/>
                </a:solidFill>
                <a:latin typeface="Economica"/>
                <a:ea typeface="Economica"/>
                <a:cs typeface="Economica"/>
                <a:sym typeface="Economica"/>
              </a:rPr>
              <a:t>Inspiration for Convnets</a:t>
            </a:r>
            <a:endParaRPr/>
          </a:p>
        </p:txBody>
      </p:sp>
      <p:sp>
        <p:nvSpPr>
          <p:cNvPr id="109" name="Google Shape;109;p3"/>
          <p:cNvSpPr txBox="1"/>
          <p:nvPr/>
        </p:nvSpPr>
        <p:spPr>
          <a:xfrm>
            <a:off x="890337" y="1940249"/>
            <a:ext cx="10016362" cy="178510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Our Visual System</a:t>
            </a: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Human eye is basically a 576-megapixel video camera.</a:t>
            </a: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For comparison, the Pixel 6 camera is 50-megapixels.</a:t>
            </a: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The human field of vision is not a square; something like </a:t>
            </a:r>
            <a:br>
              <a:rPr lang="en-US" sz="1800" dirty="0">
                <a:solidFill>
                  <a:schemeClr val="dk1"/>
                </a:solidFill>
                <a:latin typeface="Quicksand" pitchFamily="2" charset="77"/>
                <a:ea typeface="Calibri"/>
                <a:cs typeface="Calibri"/>
                <a:sym typeface="Calibri"/>
              </a:rPr>
            </a:br>
            <a:r>
              <a:rPr lang="en-US" sz="1800" dirty="0">
                <a:solidFill>
                  <a:schemeClr val="dk1"/>
                </a:solidFill>
                <a:latin typeface="Quicksand" pitchFamily="2" charset="77"/>
                <a:ea typeface="Calibri"/>
                <a:cs typeface="Calibri"/>
                <a:sym typeface="Calibri"/>
              </a:rPr>
              <a:t>a video camera that records individual image frames </a:t>
            </a:r>
            <a:br>
              <a:rPr lang="en-US" sz="1800" dirty="0">
                <a:solidFill>
                  <a:schemeClr val="dk1"/>
                </a:solidFill>
                <a:latin typeface="Quicksand" pitchFamily="2" charset="77"/>
                <a:ea typeface="Calibri"/>
                <a:cs typeface="Calibri"/>
                <a:sym typeface="Calibri"/>
              </a:rPr>
            </a:br>
            <a:r>
              <a:rPr lang="en-US" sz="1800" dirty="0">
                <a:solidFill>
                  <a:schemeClr val="dk1"/>
                </a:solidFill>
                <a:latin typeface="Quicksand" pitchFamily="2" charset="77"/>
                <a:ea typeface="Calibri"/>
                <a:cs typeface="Calibri"/>
                <a:sym typeface="Calibri"/>
              </a:rPr>
              <a:t>comprised of 24,000 x 24,000 pixels.  </a:t>
            </a:r>
            <a:endParaRPr dirty="0">
              <a:latin typeface="Quicksand" pitchFamily="2" charset="77"/>
            </a:endParaRPr>
          </a:p>
        </p:txBody>
      </p:sp>
      <p:pic>
        <p:nvPicPr>
          <p:cNvPr id="110" name="Google Shape;110;p3" descr="This AI Can Create HD Images From Low-Res, Pixelated Pictures -  Enter21st.com"/>
          <p:cNvPicPr preferRelativeResize="0"/>
          <p:nvPr/>
        </p:nvPicPr>
        <p:blipFill rotWithShape="1">
          <a:blip r:embed="rId3">
            <a:alphaModFix/>
          </a:blip>
          <a:srcRect/>
          <a:stretch/>
        </p:blipFill>
        <p:spPr>
          <a:xfrm>
            <a:off x="2714243" y="4155334"/>
            <a:ext cx="3492500" cy="2324100"/>
          </a:xfrm>
          <a:prstGeom prst="rect">
            <a:avLst/>
          </a:prstGeom>
          <a:noFill/>
          <a:ln>
            <a:noFill/>
          </a:ln>
          <a:effectLst>
            <a:outerShdw blurRad="292100" dist="139700" dir="2700000" algn="tl" rotWithShape="0">
              <a:srgbClr val="333333">
                <a:alpha val="64705"/>
              </a:srgbClr>
            </a:outerShdw>
          </a:effectLst>
        </p:spPr>
      </p:pic>
      <p:pic>
        <p:nvPicPr>
          <p:cNvPr id="111" name="Google Shape;111;p3" descr="15.5 Vision – Anatomy &amp;amp; Physiology"/>
          <p:cNvPicPr preferRelativeResize="0"/>
          <p:nvPr/>
        </p:nvPicPr>
        <p:blipFill rotWithShape="1">
          <a:blip r:embed="rId4">
            <a:alphaModFix/>
          </a:blip>
          <a:srcRect/>
          <a:stretch/>
        </p:blipFill>
        <p:spPr>
          <a:xfrm>
            <a:off x="7871492" y="2021128"/>
            <a:ext cx="2423213" cy="39773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F6BC382-AD4F-BC53-0B90-EEF0D02DF374}"/>
              </a:ext>
            </a:extLst>
          </p:cNvPr>
          <p:cNvPicPr>
            <a:picLocks noChangeAspect="1"/>
          </p:cNvPicPr>
          <p:nvPr/>
        </p:nvPicPr>
        <p:blipFill>
          <a:blip r:embed="rId2"/>
          <a:stretch>
            <a:fillRect/>
          </a:stretch>
        </p:blipFill>
        <p:spPr>
          <a:xfrm>
            <a:off x="0" y="1"/>
            <a:ext cx="12192000" cy="6858000"/>
          </a:xfrm>
          <a:prstGeom prst="rect">
            <a:avLst/>
          </a:prstGeom>
        </p:spPr>
      </p:pic>
      <p:sp>
        <p:nvSpPr>
          <p:cNvPr id="5" name="Slide Number Placeholder 4">
            <a:extLst>
              <a:ext uri="{FF2B5EF4-FFF2-40B4-BE49-F238E27FC236}">
                <a16:creationId xmlns:a16="http://schemas.microsoft.com/office/drawing/2014/main" id="{C69D3E29-A1F7-04DC-EFAC-8D570B57CB3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spTree>
    <p:extLst>
      <p:ext uri="{BB962C8B-B14F-4D97-AF65-F5344CB8AC3E}">
        <p14:creationId xmlns:p14="http://schemas.microsoft.com/office/powerpoint/2010/main" val="73973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4"/>
          <p:cNvSpPr txBox="1"/>
          <p:nvPr/>
        </p:nvSpPr>
        <p:spPr>
          <a:xfrm>
            <a:off x="890337" y="1940249"/>
            <a:ext cx="10016362" cy="276994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Quicksand"/>
                <a:ea typeface="Quicksand"/>
                <a:cs typeface="Quicksand"/>
                <a:sym typeface="Quicksand"/>
              </a:rPr>
              <a:t>How Does Your Visual System Work? </a:t>
            </a:r>
            <a:br>
              <a:rPr lang="en-US" sz="2000" b="1" dirty="0">
                <a:solidFill>
                  <a:schemeClr val="dk1"/>
                </a:solidFill>
                <a:latin typeface="Quicksand"/>
                <a:ea typeface="Quicksand"/>
                <a:cs typeface="Quicksand"/>
                <a:sym typeface="Quicksand"/>
              </a:rPr>
            </a:br>
            <a:endParaRPr dirty="0"/>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We think that your brain processes individual visual receptors in groups, identifies combinations of inputs in proximity to one another that imply something like an edge (edge detection), combines that with color and so on. These low-level features are then processed together to arrive at higher level objects (e.g., a nose, a mouth, an eye). </a:t>
            </a:r>
            <a:br>
              <a:rPr lang="en-US" sz="1800" dirty="0">
                <a:solidFill>
                  <a:schemeClr val="dk1"/>
                </a:solidFill>
                <a:latin typeface="Quicksand" pitchFamily="2" charset="77"/>
                <a:ea typeface="Calibri"/>
                <a:cs typeface="Calibri"/>
                <a:sym typeface="Calibri"/>
              </a:rPr>
            </a:br>
            <a:endParaRPr dirty="0">
              <a:latin typeface="Quicksand" pitchFamily="2" charset="77"/>
            </a:endParaRPr>
          </a:p>
          <a:p>
            <a:pPr marL="285750" marR="0" lvl="0" indent="-285750" algn="l" rtl="0">
              <a:spcBef>
                <a:spcPts val="0"/>
              </a:spcBef>
              <a:spcAft>
                <a:spcPts val="0"/>
              </a:spcAft>
              <a:buClr>
                <a:schemeClr val="dk1"/>
              </a:buClr>
              <a:buSzPts val="1800"/>
              <a:buFont typeface="Arial"/>
              <a:buChar char="•"/>
            </a:pPr>
            <a:r>
              <a:rPr lang="en-US" sz="1800" dirty="0">
                <a:solidFill>
                  <a:schemeClr val="dk1"/>
                </a:solidFill>
                <a:latin typeface="Quicksand" pitchFamily="2" charset="77"/>
                <a:ea typeface="Calibri"/>
                <a:cs typeface="Calibri"/>
                <a:sym typeface="Calibri"/>
              </a:rPr>
              <a:t>Those higher-level features are then processed together to yield a face (perhaps someone we know or do not know). Hence why you might have a hard time recognizing someone who has a new haircut, or who is wearing a facemask! </a:t>
            </a:r>
            <a:endParaRPr dirty="0">
              <a:latin typeface="Quicksand" pitchFamily="2" charset="77"/>
            </a:endParaRPr>
          </a:p>
        </p:txBody>
      </p:sp>
      <p:sp>
        <p:nvSpPr>
          <p:cNvPr id="117" name="Google Shape;117;p4"/>
          <p:cNvSpPr txBox="1"/>
          <p:nvPr/>
        </p:nvSpPr>
        <p:spPr>
          <a:xfrm>
            <a:off x="890337" y="586938"/>
            <a:ext cx="10720818"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ea typeface="Economica"/>
                <a:cs typeface="Economica"/>
                <a:sym typeface="Economica"/>
              </a:rPr>
              <a:t>We Don’t Detect Features ‘Manually’</a:t>
            </a:r>
            <a:endParaRPr dirty="0"/>
          </a:p>
        </p:txBody>
      </p:sp>
      <p:pic>
        <p:nvPicPr>
          <p:cNvPr id="118" name="Google Shape;118;p4" descr="The Improved Canny Edge Detection Algorithm Based on an Anisotropic and  Genetic Algorithm | SpringerLink"/>
          <p:cNvPicPr preferRelativeResize="0"/>
          <p:nvPr/>
        </p:nvPicPr>
        <p:blipFill rotWithShape="1">
          <a:blip r:embed="rId3">
            <a:alphaModFix/>
          </a:blip>
          <a:srcRect b="18842"/>
          <a:stretch/>
        </p:blipFill>
        <p:spPr>
          <a:xfrm>
            <a:off x="4130312" y="4971718"/>
            <a:ext cx="3931374" cy="1608144"/>
          </a:xfrm>
          <a:prstGeom prst="rect">
            <a:avLst/>
          </a:prstGeom>
          <a:noFill/>
          <a:ln>
            <a:noFill/>
          </a:ln>
          <a:effectLst>
            <a:outerShdw blurRad="292100" dist="139700" dir="2700000" algn="tl" rotWithShape="0">
              <a:srgbClr val="333333">
                <a:alpha val="64705"/>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Shape 122"/>
        <p:cNvGrpSpPr/>
        <p:nvPr/>
      </p:nvGrpSpPr>
      <p:grpSpPr>
        <a:xfrm>
          <a:off x="0" y="0"/>
          <a:ext cx="0" cy="0"/>
          <a:chOff x="0" y="0"/>
          <a:chExt cx="0" cy="0"/>
        </a:xfrm>
      </p:grpSpPr>
      <p:sp>
        <p:nvSpPr>
          <p:cNvPr id="123" name="Google Shape;123;p5"/>
          <p:cNvSpPr txBox="1"/>
          <p:nvPr/>
        </p:nvSpPr>
        <p:spPr>
          <a:xfrm>
            <a:off x="2403669" y="515019"/>
            <a:ext cx="7384662" cy="92333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a:solidFill>
                  <a:schemeClr val="dk1"/>
                </a:solidFill>
                <a:latin typeface="Economica"/>
                <a:ea typeface="Economica"/>
                <a:cs typeface="Economica"/>
                <a:sym typeface="Economica"/>
              </a:rPr>
              <a:t>Feature Detection / Aggregation</a:t>
            </a:r>
            <a:endParaRPr/>
          </a:p>
        </p:txBody>
      </p:sp>
      <p:pic>
        <p:nvPicPr>
          <p:cNvPr id="124" name="Google Shape;124;p5"/>
          <p:cNvPicPr preferRelativeResize="0"/>
          <p:nvPr/>
        </p:nvPicPr>
        <p:blipFill rotWithShape="1">
          <a:blip r:embed="rId3">
            <a:alphaModFix/>
          </a:blip>
          <a:srcRect/>
          <a:stretch/>
        </p:blipFill>
        <p:spPr>
          <a:xfrm>
            <a:off x="3475995" y="2005360"/>
            <a:ext cx="5240010" cy="433762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90A43E5-F9A6-AD62-DBCC-D6E7760EDB41}"/>
              </a:ext>
            </a:extLst>
          </p:cNvPr>
          <p:cNvPicPr>
            <a:picLocks noChangeAspect="1"/>
          </p:cNvPicPr>
          <p:nvPr/>
        </p:nvPicPr>
        <p:blipFill>
          <a:blip r:embed="rId2"/>
          <a:stretch>
            <a:fillRect/>
          </a:stretch>
        </p:blipFill>
        <p:spPr>
          <a:xfrm>
            <a:off x="0" y="1"/>
            <a:ext cx="12192000" cy="6858000"/>
          </a:xfrm>
          <a:prstGeom prst="rect">
            <a:avLst/>
          </a:prstGeom>
        </p:spPr>
      </p:pic>
      <p:sp>
        <p:nvSpPr>
          <p:cNvPr id="5" name="Slide Number Placeholder 4">
            <a:extLst>
              <a:ext uri="{FF2B5EF4-FFF2-40B4-BE49-F238E27FC236}">
                <a16:creationId xmlns:a16="http://schemas.microsoft.com/office/drawing/2014/main" id="{7FFCF0DA-B1DC-ED07-99E4-8C449290415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spTree>
    <p:extLst>
      <p:ext uri="{BB962C8B-B14F-4D97-AF65-F5344CB8AC3E}">
        <p14:creationId xmlns:p14="http://schemas.microsoft.com/office/powerpoint/2010/main" val="2234049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6"/>
          <p:cNvSpPr txBox="1"/>
          <p:nvPr/>
        </p:nvSpPr>
        <p:spPr>
          <a:xfrm>
            <a:off x="1708031" y="586938"/>
            <a:ext cx="9161252" cy="17542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5400" dirty="0">
                <a:solidFill>
                  <a:schemeClr val="dk1"/>
                </a:solidFill>
                <a:latin typeface="Economica"/>
                <a:ea typeface="Economica"/>
                <a:cs typeface="Economica"/>
                <a:sym typeface="Economica"/>
              </a:rPr>
              <a:t>Review: Why are Fully Connected </a:t>
            </a:r>
            <a:br>
              <a:rPr lang="en-US" sz="5400" dirty="0">
                <a:solidFill>
                  <a:schemeClr val="dk1"/>
                </a:solidFill>
                <a:latin typeface="Economica"/>
                <a:ea typeface="Economica"/>
                <a:cs typeface="Economica"/>
                <a:sym typeface="Economica"/>
              </a:rPr>
            </a:br>
            <a:r>
              <a:rPr lang="en-US" sz="5400" dirty="0">
                <a:solidFill>
                  <a:schemeClr val="dk1"/>
                </a:solidFill>
                <a:latin typeface="Economica"/>
                <a:ea typeface="Economica"/>
                <a:cs typeface="Economica"/>
                <a:sym typeface="Economica"/>
              </a:rPr>
              <a:t>Dense Layers (MLPs) Not Good for This?</a:t>
            </a:r>
            <a:endParaRPr dirty="0"/>
          </a:p>
        </p:txBody>
      </p:sp>
      <p:pic>
        <p:nvPicPr>
          <p:cNvPr id="1028" name="Picture 4" descr="Reshape the Matrix - LeetCode">
            <a:extLst>
              <a:ext uri="{FF2B5EF4-FFF2-40B4-BE49-F238E27FC236}">
                <a16:creationId xmlns:a16="http://schemas.microsoft.com/office/drawing/2014/main" id="{1E2F57C1-2C6B-1E18-A5E2-1058882686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6107" y="3193091"/>
            <a:ext cx="7785100" cy="2197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TotalTime>
  <Words>1646</Words>
  <Application>Microsoft Macintosh PowerPoint</Application>
  <PresentationFormat>Widescreen</PresentationFormat>
  <Paragraphs>124</Paragraphs>
  <Slides>33</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Economica</vt:lpstr>
      <vt:lpstr>Calibri</vt:lpstr>
      <vt:lpstr>Quicksand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Gordon Burtch</dc:creator>
  <cp:lastModifiedBy>Burtch, Gordon</cp:lastModifiedBy>
  <cp:revision>13</cp:revision>
  <dcterms:created xsi:type="dcterms:W3CDTF">2019-12-28T13:51:56Z</dcterms:created>
  <dcterms:modified xsi:type="dcterms:W3CDTF">2026-02-18T15:03:58Z</dcterms:modified>
</cp:coreProperties>
</file>